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70" r:id="rId5"/>
    <p:sldId id="271" r:id="rId6"/>
    <p:sldId id="258" r:id="rId7"/>
    <p:sldId id="259" r:id="rId8"/>
    <p:sldId id="260" r:id="rId9"/>
    <p:sldId id="261" r:id="rId10"/>
    <p:sldId id="262" r:id="rId11"/>
    <p:sldId id="263" r:id="rId12"/>
    <p:sldId id="264" r:id="rId13"/>
    <p:sldId id="265" r:id="rId14"/>
    <p:sldId id="266" r:id="rId15"/>
    <p:sldId id="268"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718C-A666-40DB-9570-D3A36A35D3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07E555-CBB3-45C8-82E9-40194E93F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E7467A-A0C5-44C8-B51C-85C59AC00782}"/>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5" name="Footer Placeholder 4">
            <a:extLst>
              <a:ext uri="{FF2B5EF4-FFF2-40B4-BE49-F238E27FC236}">
                <a16:creationId xmlns:a16="http://schemas.microsoft.com/office/drawing/2014/main" id="{32A3DD77-1D67-4CEC-BF5C-1215A5C4B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620BC-D819-4C81-8EB5-06E38F53E258}"/>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383044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BEE3-AE13-48B7-800D-D2A462CAD0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17CDCB-5E9C-478E-9A73-DE16E35C25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7A2AE-1B7B-4793-A2BF-08C9D273147E}"/>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5" name="Footer Placeholder 4">
            <a:extLst>
              <a:ext uri="{FF2B5EF4-FFF2-40B4-BE49-F238E27FC236}">
                <a16:creationId xmlns:a16="http://schemas.microsoft.com/office/drawing/2014/main" id="{7F987CC9-E0B2-49E0-8A25-F5B07B464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98F37-A61F-49C5-A0B2-AB7BB76D9F32}"/>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133708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B8B81-8EA2-44B5-919C-35D32FE0E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DC8CF3-570D-4ED3-8449-B413455A20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B8BDB-C8A7-4697-8F6E-847D565738C0}"/>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5" name="Footer Placeholder 4">
            <a:extLst>
              <a:ext uri="{FF2B5EF4-FFF2-40B4-BE49-F238E27FC236}">
                <a16:creationId xmlns:a16="http://schemas.microsoft.com/office/drawing/2014/main" id="{DF054B8C-3717-45FE-A138-8ED43AEA3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CD6C1-4AE5-49C4-8103-60CE34633E37}"/>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373362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2A7D-B5C6-4EA1-ACEB-966B4E02E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2DF1A-F2FC-4D76-B9BB-0E142EC720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3EDCF-94B1-4337-9425-83390E84C597}"/>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5" name="Footer Placeholder 4">
            <a:extLst>
              <a:ext uri="{FF2B5EF4-FFF2-40B4-BE49-F238E27FC236}">
                <a16:creationId xmlns:a16="http://schemas.microsoft.com/office/drawing/2014/main" id="{82F1B790-F532-42B2-AC2E-02419DDCC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56706-C79F-4B9F-8E57-C277A64DFE7F}"/>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418952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A5F1-2121-4F8D-9A54-406935CB68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F762FE-EFDE-44CE-9162-DBB29A6DD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22D17-ABE0-4C01-99DF-931733EB71AD}"/>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5" name="Footer Placeholder 4">
            <a:extLst>
              <a:ext uri="{FF2B5EF4-FFF2-40B4-BE49-F238E27FC236}">
                <a16:creationId xmlns:a16="http://schemas.microsoft.com/office/drawing/2014/main" id="{8634FCDB-3996-44AC-B84E-3871843F3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8A203-C0A4-4EAA-B814-B9DF3E8225D6}"/>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131814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C39-D23A-4506-A7E2-F6135AD424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1B236-A80C-423C-AF29-13888C1F16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C05D45-57FE-4084-B4CC-CBC339B2D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D22C8E-B3A0-4D0C-A79B-2FB73D4893C8}"/>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6" name="Footer Placeholder 5">
            <a:extLst>
              <a:ext uri="{FF2B5EF4-FFF2-40B4-BE49-F238E27FC236}">
                <a16:creationId xmlns:a16="http://schemas.microsoft.com/office/drawing/2014/main" id="{C4DE05E3-A512-42AA-88C0-146080680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652D7-000E-4EA7-AB72-E1B84DA473EF}"/>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195357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6E57E-A5DE-452D-8242-80FAA518A2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6B81F6-52CC-49CF-8983-D67CE1FA87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79E3C3-B23D-4693-B253-F12C4876E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7D97E-1772-4C09-B5A7-46FF7031D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D6F20D-4596-4A50-A2DF-5F93A25FDA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B729E5-E373-4522-9EB6-441A5B481A20}"/>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8" name="Footer Placeholder 7">
            <a:extLst>
              <a:ext uri="{FF2B5EF4-FFF2-40B4-BE49-F238E27FC236}">
                <a16:creationId xmlns:a16="http://schemas.microsoft.com/office/drawing/2014/main" id="{EF986BAE-C6DF-47B8-8D61-8EE235B28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2F4A36-7AB5-4FC1-AD71-C7C6599A8F2C}"/>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3436692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F6AC-9392-4F64-997B-F6C5F38A10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C2ADC3-B21F-49F8-B89F-829145165A5B}"/>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4" name="Footer Placeholder 3">
            <a:extLst>
              <a:ext uri="{FF2B5EF4-FFF2-40B4-BE49-F238E27FC236}">
                <a16:creationId xmlns:a16="http://schemas.microsoft.com/office/drawing/2014/main" id="{61F41CF1-0BFC-467F-BC06-2F714B3431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D649E-8A09-4EE0-9153-5BE4E961A1DC}"/>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529068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9FADE-6DFC-4A80-BA8A-1F3FEBEBC3E7}"/>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3" name="Footer Placeholder 2">
            <a:extLst>
              <a:ext uri="{FF2B5EF4-FFF2-40B4-BE49-F238E27FC236}">
                <a16:creationId xmlns:a16="http://schemas.microsoft.com/office/drawing/2014/main" id="{6A7D7232-F89C-4FF6-90AA-9A7C342FC8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545FDC-1BDB-4036-9D54-4A39816353BB}"/>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872721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0341-7D81-44D0-A2FD-EA1A9526B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E8FFB1-97AC-4ADF-A1B5-061ECC8A7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7FFF47-D5B4-46C2-9E7B-8D2965CF2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5ADE7-08F1-4FDB-954B-56D97D6BA2D1}"/>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6" name="Footer Placeholder 5">
            <a:extLst>
              <a:ext uri="{FF2B5EF4-FFF2-40B4-BE49-F238E27FC236}">
                <a16:creationId xmlns:a16="http://schemas.microsoft.com/office/drawing/2014/main" id="{31892343-6F80-443C-A47C-25117E5CE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10E6D-2B41-4044-98C4-B567D26ED0D0}"/>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372235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777E-EDA0-4602-B1E7-0F896CCE0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520557-A935-4E50-BAE6-0EE21AF02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DA2DA5-C5DC-4302-AFF2-0DAF85FEA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CF9CB-B1C8-406D-8CB3-784D0C5DF63A}"/>
              </a:ext>
            </a:extLst>
          </p:cNvPr>
          <p:cNvSpPr>
            <a:spLocks noGrp="1"/>
          </p:cNvSpPr>
          <p:nvPr>
            <p:ph type="dt" sz="half" idx="10"/>
          </p:nvPr>
        </p:nvSpPr>
        <p:spPr/>
        <p:txBody>
          <a:bodyPr/>
          <a:lstStyle/>
          <a:p>
            <a:fld id="{E38B619A-36F5-4B09-A674-C93D696AA8F7}" type="datetimeFigureOut">
              <a:rPr lang="en-US" smtClean="0"/>
              <a:t>8/20/2021</a:t>
            </a:fld>
            <a:endParaRPr lang="en-US"/>
          </a:p>
        </p:txBody>
      </p:sp>
      <p:sp>
        <p:nvSpPr>
          <p:cNvPr id="6" name="Footer Placeholder 5">
            <a:extLst>
              <a:ext uri="{FF2B5EF4-FFF2-40B4-BE49-F238E27FC236}">
                <a16:creationId xmlns:a16="http://schemas.microsoft.com/office/drawing/2014/main" id="{ACC015F5-E3EB-4DAD-95C0-812A4A5F2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6CDFE1-22B5-4B9E-9A58-BE578AE69507}"/>
              </a:ext>
            </a:extLst>
          </p:cNvPr>
          <p:cNvSpPr>
            <a:spLocks noGrp="1"/>
          </p:cNvSpPr>
          <p:nvPr>
            <p:ph type="sldNum" sz="quarter" idx="12"/>
          </p:nvPr>
        </p:nvSpPr>
        <p:spPr/>
        <p:txBody>
          <a:bodyPr/>
          <a:lstStyle/>
          <a:p>
            <a:fld id="{902FCF34-D3BA-4312-BB61-005E0CF288A2}" type="slidenum">
              <a:rPr lang="en-US" smtClean="0"/>
              <a:t>‹#›</a:t>
            </a:fld>
            <a:endParaRPr lang="en-US"/>
          </a:p>
        </p:txBody>
      </p:sp>
    </p:spTree>
    <p:extLst>
      <p:ext uri="{BB962C8B-B14F-4D97-AF65-F5344CB8AC3E}">
        <p14:creationId xmlns:p14="http://schemas.microsoft.com/office/powerpoint/2010/main" val="1075407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89472C-22D6-44E8-9CD8-0ACB1AFF3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2091EC-76F1-4E83-8E01-188502486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BE827-7ACD-493A-A708-E25F4E183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B619A-36F5-4B09-A674-C93D696AA8F7}" type="datetimeFigureOut">
              <a:rPr lang="en-US" smtClean="0"/>
              <a:t>8/20/2021</a:t>
            </a:fld>
            <a:endParaRPr lang="en-US"/>
          </a:p>
        </p:txBody>
      </p:sp>
      <p:sp>
        <p:nvSpPr>
          <p:cNvPr id="5" name="Footer Placeholder 4">
            <a:extLst>
              <a:ext uri="{FF2B5EF4-FFF2-40B4-BE49-F238E27FC236}">
                <a16:creationId xmlns:a16="http://schemas.microsoft.com/office/drawing/2014/main" id="{EA90EC96-2975-44F8-9B32-38A0E752E2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07B2DC-B945-4E94-86C2-DD2A1EC9FF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FCF34-D3BA-4312-BB61-005E0CF288A2}" type="slidenum">
              <a:rPr lang="en-US" smtClean="0"/>
              <a:t>‹#›</a:t>
            </a:fld>
            <a:endParaRPr lang="en-US"/>
          </a:p>
        </p:txBody>
      </p:sp>
    </p:spTree>
    <p:extLst>
      <p:ext uri="{BB962C8B-B14F-4D97-AF65-F5344CB8AC3E}">
        <p14:creationId xmlns:p14="http://schemas.microsoft.com/office/powerpoint/2010/main" val="1451928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upremecourt.gov/opinions/13pdf/13-132_8l9c.pdf" TargetMode="External"/><Relationship Id="rId2" Type="http://schemas.openxmlformats.org/officeDocument/2006/relationships/hyperlink" Target="https://www.aclu.org/sites/default/files/field_document/20210517-digitallicense.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govtech.com/products/mobile-drivers-licenses-pave-the-way-for-unified-digital-id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aamva.org/mDL-Resources/" TargetMode="External"/><Relationship Id="rId3" Type="http://schemas.openxmlformats.org/officeDocument/2006/relationships/hyperlink" Target="https://publicsafety.utah.gov/2021/04/20/new-mobile-driver-license-to-offer-utahns-enhanced-privacy/" TargetMode="External"/><Relationship Id="rId7" Type="http://schemas.openxmlformats.org/officeDocument/2006/relationships/hyperlink" Target="https://www.iso.org/standard/69084.html" TargetMode="External"/><Relationship Id="rId12" Type="http://schemas.openxmlformats.org/officeDocument/2006/relationships/hyperlink" Target="https://www.un.org/sustainabledevelopment/" TargetMode="External"/><Relationship Id="rId2" Type="http://schemas.openxmlformats.org/officeDocument/2006/relationships/hyperlink" Target="https://www.aclu.org/sites/default/files/field_document/20210517-digitallicense.pdf" TargetMode="External"/><Relationship Id="rId1" Type="http://schemas.openxmlformats.org/officeDocument/2006/relationships/slideLayout" Target="../slideLayouts/slideLayout2.xml"/><Relationship Id="rId6" Type="http://schemas.openxmlformats.org/officeDocument/2006/relationships/hyperlink" Target="https://www.aamva.org/about-aamva/" TargetMode="External"/><Relationship Id="rId11" Type="http://schemas.openxmlformats.org/officeDocument/2006/relationships/hyperlink" Target="https://www.iso.org/sdgs.html" TargetMode="External"/><Relationship Id="rId5" Type="http://schemas.openxmlformats.org/officeDocument/2006/relationships/hyperlink" Target="https://le.utah.gov/~2019/bills/static/SB0100.html" TargetMode="External"/><Relationship Id="rId10" Type="http://schemas.openxmlformats.org/officeDocument/2006/relationships/hyperlink" Target="https://www.govtech.com/products/mobile-drivers-licenses-pave-the-way-for-unified-digital-ids" TargetMode="External"/><Relationship Id="rId4" Type="http://schemas.openxmlformats.org/officeDocument/2006/relationships/hyperlink" Target="https://id2020.org/digital-identity" TargetMode="External"/><Relationship Id="rId9" Type="http://schemas.openxmlformats.org/officeDocument/2006/relationships/hyperlink" Target="https://www.usnews.com/news/politics/articles/2021-05-08/pandemic-gives-boost-as-more-states-move-to-digital-id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safety.utah.gov/2021/04/20/new-mobile-driver-license-to-offer-utahns-enhanced-privacy/" TargetMode="External"/><Relationship Id="rId7" Type="http://schemas.openxmlformats.org/officeDocument/2006/relationships/hyperlink" Target="https://www.un.org/sustainabledevelopment/" TargetMode="External"/><Relationship Id="rId2" Type="http://schemas.openxmlformats.org/officeDocument/2006/relationships/hyperlink" Target="https://le.utah.gov/~2019/bills/static/SB0100.html" TargetMode="External"/><Relationship Id="rId1" Type="http://schemas.openxmlformats.org/officeDocument/2006/relationships/slideLayout" Target="../slideLayouts/slideLayout2.xml"/><Relationship Id="rId6" Type="http://schemas.openxmlformats.org/officeDocument/2006/relationships/hyperlink" Target="https://www.iso.org/sdgs.html" TargetMode="External"/><Relationship Id="rId5" Type="http://schemas.openxmlformats.org/officeDocument/2006/relationships/hyperlink" Target="https://www.aamva.org/mDLImplememtationGuidelines-April2019/" TargetMode="External"/><Relationship Id="rId4" Type="http://schemas.openxmlformats.org/officeDocument/2006/relationships/hyperlink" Target="https://www.aamva.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scytales.com/" TargetMode="External"/><Relationship Id="rId7" Type="http://schemas.openxmlformats.org/officeDocument/2006/relationships/hyperlink" Target="https://getgroupna.com/solutions/mobileid/get-mobile-verify/" TargetMode="External"/><Relationship Id="rId2" Type="http://schemas.openxmlformats.org/officeDocument/2006/relationships/hyperlink" Target="https://getgroupna.com/" TargetMode="External"/><Relationship Id="rId1" Type="http://schemas.openxmlformats.org/officeDocument/2006/relationships/slideLayout" Target="../slideLayouts/slideLayout2.xml"/><Relationship Id="rId6" Type="http://schemas.openxmlformats.org/officeDocument/2006/relationships/hyperlink" Target="https://www.iso.org/standard/69084.html" TargetMode="External"/><Relationship Id="rId5" Type="http://schemas.openxmlformats.org/officeDocument/2006/relationships/hyperlink" Target="https://www.iso.org/sdgs.html" TargetMode="External"/><Relationship Id="rId4" Type="http://schemas.openxmlformats.org/officeDocument/2006/relationships/hyperlink" Target="http://mobiledl.u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45CB-EA4F-4ABE-8619-6B3549CE394F}"/>
              </a:ext>
            </a:extLst>
          </p:cNvPr>
          <p:cNvSpPr>
            <a:spLocks noGrp="1"/>
          </p:cNvSpPr>
          <p:nvPr>
            <p:ph type="ctrTitle"/>
          </p:nvPr>
        </p:nvSpPr>
        <p:spPr/>
        <p:txBody>
          <a:bodyPr/>
          <a:lstStyle/>
          <a:p>
            <a:r>
              <a:rPr lang="en-US" dirty="0"/>
              <a:t>DIGITAL DRIVERS LICENSE</a:t>
            </a:r>
          </a:p>
        </p:txBody>
      </p:sp>
      <p:sp>
        <p:nvSpPr>
          <p:cNvPr id="3" name="Subtitle 2">
            <a:extLst>
              <a:ext uri="{FF2B5EF4-FFF2-40B4-BE49-F238E27FC236}">
                <a16:creationId xmlns:a16="http://schemas.microsoft.com/office/drawing/2014/main" id="{B3D3C8EB-22C0-40E2-9902-EBC3035A9C64}"/>
              </a:ext>
            </a:extLst>
          </p:cNvPr>
          <p:cNvSpPr>
            <a:spLocks noGrp="1"/>
          </p:cNvSpPr>
          <p:nvPr>
            <p:ph type="subTitle" idx="1"/>
          </p:nvPr>
        </p:nvSpPr>
        <p:spPr/>
        <p:txBody>
          <a:bodyPr/>
          <a:lstStyle/>
          <a:p>
            <a:r>
              <a:rPr lang="en-US" dirty="0"/>
              <a:t>EDUCATE UTAH SEMINAR AUGUST 20</a:t>
            </a:r>
            <a:r>
              <a:rPr lang="en-US" baseline="30000" dirty="0"/>
              <a:t>TH</a:t>
            </a:r>
            <a:r>
              <a:rPr lang="en-US" dirty="0"/>
              <a:t> 2021</a:t>
            </a:r>
          </a:p>
          <a:p>
            <a:endParaRPr lang="en-US" dirty="0"/>
          </a:p>
        </p:txBody>
      </p:sp>
    </p:spTree>
    <p:extLst>
      <p:ext uri="{BB962C8B-B14F-4D97-AF65-F5344CB8AC3E}">
        <p14:creationId xmlns:p14="http://schemas.microsoft.com/office/powerpoint/2010/main" val="4254685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C762-BD4A-403A-952F-3342B9622B63}"/>
              </a:ext>
            </a:extLst>
          </p:cNvPr>
          <p:cNvSpPr>
            <a:spLocks noGrp="1"/>
          </p:cNvSpPr>
          <p:nvPr>
            <p:ph type="title"/>
          </p:nvPr>
        </p:nvSpPr>
        <p:spPr/>
        <p:txBody>
          <a:bodyPr>
            <a:normAutofit/>
          </a:bodyPr>
          <a:lstStyle/>
          <a:p>
            <a:r>
              <a:rPr lang="en-US" sz="36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DRAWBACKS</a:t>
            </a:r>
            <a:endParaRPr lang="en-US" sz="3600" dirty="0"/>
          </a:p>
        </p:txBody>
      </p:sp>
      <p:sp>
        <p:nvSpPr>
          <p:cNvPr id="3" name="Content Placeholder 2">
            <a:extLst>
              <a:ext uri="{FF2B5EF4-FFF2-40B4-BE49-F238E27FC236}">
                <a16:creationId xmlns:a16="http://schemas.microsoft.com/office/drawing/2014/main" id="{3E5C4A30-5B6F-46B7-9BCD-4362BC754244}"/>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Hacking of private, personal information not meant to be public.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Tracking of ALL behaviors and reported back to government databases.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Reporting of private data to DMV- Potential of misuse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Digital Privacy and Anonymity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Police Access to Smartphone info (4 Amendment violations- Illegal Search and Seizure)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Lack of protection from future expansion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Increased leverage over controlling freedoms due to centralized ID tracking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Potential for backdoor ID system being exploited.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Potential for Verifiers to track customers and sell info to 3</a:t>
            </a:r>
            <a:r>
              <a:rPr lang="en-US" sz="1800" baseline="300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rd</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parties.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77908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52B9-BB46-4A22-A915-B9D50321EF00}"/>
              </a:ext>
            </a:extLst>
          </p:cNvPr>
          <p:cNvSpPr>
            <a:spLocks noGrp="1"/>
          </p:cNvSpPr>
          <p:nvPr>
            <p:ph type="title"/>
          </p:nvPr>
        </p:nvSpPr>
        <p:spPr/>
        <p:txBody>
          <a:bodyPr>
            <a:normAutofit/>
          </a:bodyPr>
          <a:lstStyle/>
          <a:p>
            <a:r>
              <a:rPr lang="en-US" sz="36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PRIVACY THREATS </a:t>
            </a:r>
            <a:r>
              <a:rPr lang="en-US" sz="36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(Taken from ACLU document)</a:t>
            </a:r>
            <a:endParaRPr lang="en-US" sz="3600" dirty="0"/>
          </a:p>
        </p:txBody>
      </p:sp>
      <p:sp>
        <p:nvSpPr>
          <p:cNvPr id="3" name="Content Placeholder 2">
            <a:extLst>
              <a:ext uri="{FF2B5EF4-FFF2-40B4-BE49-F238E27FC236}">
                <a16:creationId xmlns:a16="http://schemas.microsoft.com/office/drawing/2014/main" id="{F1944144-AE8E-4DE9-8B35-21F173AF6746}"/>
              </a:ext>
            </a:extLst>
          </p:cNvPr>
          <p:cNvSpPr>
            <a:spLocks noGrp="1"/>
          </p:cNvSpPr>
          <p:nvPr>
            <p:ph idx="1"/>
          </p:nvPr>
        </p:nvSpPr>
        <p:spPr/>
        <p:txBody>
          <a:bodyPr>
            <a:normAutofit fontScale="92500" lnSpcReduction="10000"/>
          </a:bodyPr>
          <a:lstStyle/>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Police Access to Private Phones-</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Violates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Supreme Court rulings</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that police need warrants to do cell phone searches.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Centralized ID tracking</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with digital, plastic cards keep no record of inspection, digital IDs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Tracking and selling</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of personal info and preferences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IDs that “Phone Home</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the ability for the Issuer to be able to revoke a license at anytime also becomes a threat to seeing your IP address, and your location. Also potential for agency (DMV) misuse reactively or purposely.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Verifier ID Tracking</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Verifiers could record and compile information regarding the </a:t>
            </a:r>
            <a:r>
              <a:rPr lang="en-US" sz="18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mID</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presentations and gain a large swath of data about a holder’s life.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Lack of Personal Control over ID Data- </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What data is shared and when? Does the software have an auditing functionality to provide that info and protection?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Susceptibility to Hackers-</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Experts point out that attacking digital systems is easier than defending them. Even the wealthiest and most fortified companies have been digitally compromised.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Forced App Installation- </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Requiring people to install government software on their phones giving government agencies or their partner companies access and control over our lives and phones.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Inaccessibility to Smartphones-</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Not all portions of the population has the means to own a smartphone and would leave those people out of having any official ID.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7947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7D47-E0B4-4762-A28D-0D52323FD5F0}"/>
              </a:ext>
            </a:extLst>
          </p:cNvPr>
          <p:cNvSpPr>
            <a:spLocks noGrp="1"/>
          </p:cNvSpPr>
          <p:nvPr>
            <p:ph type="title"/>
          </p:nvPr>
        </p:nvSpPr>
        <p:spPr/>
        <p:txBody>
          <a:bodyPr>
            <a:normAutofit/>
          </a:bodyPr>
          <a:lstStyle/>
          <a:p>
            <a:r>
              <a:rPr lang="en-US" sz="40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DANGERS</a:t>
            </a:r>
            <a:endParaRPr lang="en-US" sz="4000" dirty="0"/>
          </a:p>
        </p:txBody>
      </p:sp>
      <p:sp>
        <p:nvSpPr>
          <p:cNvPr id="3" name="Content Placeholder 2">
            <a:extLst>
              <a:ext uri="{FF2B5EF4-FFF2-40B4-BE49-F238E27FC236}">
                <a16:creationId xmlns:a16="http://schemas.microsoft.com/office/drawing/2014/main" id="{0D133644-BEE4-42BF-A1C9-3D6C70D0F8E0}"/>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Expansion  of Usage and Mission Creep-</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What will stop this from moving into other areas of life once the </a:t>
            </a:r>
            <a:r>
              <a:rPr lang="en-US" sz="18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mDL’s</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are entrenched into our lives? What will keep us from being required to identify ourselves EVERYWHERE because of the “ease” of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Expansion of Information Contained-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really powerful thing is that once we bind you to that credential and verify it,” gushed Iowa’s transportation director, Mark Lowe, “you can use it for hunting and fishing licenses, weapons’ permits, tax returns—all sorts of things.” How can we guarantee that the demand for ID data will be limited to only what is necessary?</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Mandatory Digital IDs-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“It is anticipated that, for the time being, an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mDL</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will be an option.”10 But, as the AAVMA  also notes, there is a “generally held position by subject matter experts that we will in the not-too-distant future see physical credentials start to disappear and experience an ever-increasing electronic landscape when it comes to credentials.”</a:t>
            </a:r>
            <a:r>
              <a:rPr lang="en-US" sz="1800" dirty="0">
                <a:effectLst/>
                <a:latin typeface="Calibri" panose="020F0502020204030204" pitchFamily="34" charset="0"/>
                <a:ea typeface="Calibri" panose="020F0502020204030204" pitchFamily="34" charset="0"/>
                <a:cs typeface="Times New Roman" panose="02020603050405020304" pitchFamily="18" charset="0"/>
              </a:rPr>
              <a:t> What will stop the requirements to make these mandatory for everyone? “In its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mDL</a:t>
            </a:r>
            <a:r>
              <a:rPr lang="en-US" sz="1800" dirty="0">
                <a:effectLst/>
                <a:latin typeface="Calibri" panose="020F0502020204030204" pitchFamily="34" charset="0"/>
                <a:ea typeface="Calibri" panose="020F0502020204030204" pitchFamily="34" charset="0"/>
                <a:cs typeface="Times New Roman" panose="02020603050405020304" pitchFamily="18" charset="0"/>
              </a:rPr>
              <a:t> model legislation, AAMVA recommends that state legislatures declare that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In the case of a discrepancy between the physical and electronic credential, the electronic credential takes priority and is considered the more current information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193758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2CCE-6D1C-497E-9912-2AF78CD8673B}"/>
              </a:ext>
            </a:extLst>
          </p:cNvPr>
          <p:cNvSpPr>
            <a:spLocks noGrp="1"/>
          </p:cNvSpPr>
          <p:nvPr>
            <p:ph type="title"/>
          </p:nvPr>
        </p:nvSpPr>
        <p:spPr/>
        <p:txBody>
          <a:bodyPr>
            <a:norm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What to Implement to Protect the Holder</a:t>
            </a:r>
            <a:endParaRPr lang="en-US" sz="3600" dirty="0"/>
          </a:p>
        </p:txBody>
      </p:sp>
      <p:sp>
        <p:nvSpPr>
          <p:cNvPr id="3" name="Content Placeholder 2">
            <a:extLst>
              <a:ext uri="{FF2B5EF4-FFF2-40B4-BE49-F238E27FC236}">
                <a16:creationId xmlns:a16="http://schemas.microsoft.com/office/drawing/2014/main" id="{703ECAB2-EDEB-4994-9B6D-16BCA21DE74D}"/>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law enforcement access to phones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Technologies put in place to protect the Holder from data collection and tracking from both the Issuer, and the Verifier.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Preserve Privacy for the Holder so that the Issuer cannot know the identity of the Verifiers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Standards across all states (and countries) to give the Holder complete control over the data that is shared up or down the communication stream.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Standardized compliance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Ability to see the source code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ability for the Issuer to use remote revocation capabilities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 a Right to have a physical identity document.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Enact protective legislation to limit how and where the ID can be used and limit information housed on the server.</a:t>
            </a:r>
          </a:p>
          <a:p>
            <a:endParaRPr lang="en-US" dirty="0"/>
          </a:p>
        </p:txBody>
      </p:sp>
    </p:spTree>
    <p:extLst>
      <p:ext uri="{BB962C8B-B14F-4D97-AF65-F5344CB8AC3E}">
        <p14:creationId xmlns:p14="http://schemas.microsoft.com/office/powerpoint/2010/main" val="380668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0B1A-046C-4B82-BA46-70EF6ABCF0AF}"/>
              </a:ext>
            </a:extLst>
          </p:cNvPr>
          <p:cNvSpPr>
            <a:spLocks noGrp="1"/>
          </p:cNvSpPr>
          <p:nvPr>
            <p:ph type="title"/>
          </p:nvPr>
        </p:nvSpPr>
        <p:spPr/>
        <p:txBody>
          <a:bodyPr>
            <a:norm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THE DEEPER, DARKER AGENDA- WHERE WE COULD BE HEADED</a:t>
            </a:r>
            <a:endParaRPr lang="en-US" sz="2800" dirty="0"/>
          </a:p>
        </p:txBody>
      </p:sp>
      <p:sp>
        <p:nvSpPr>
          <p:cNvPr id="3" name="Content Placeholder 2">
            <a:extLst>
              <a:ext uri="{FF2B5EF4-FFF2-40B4-BE49-F238E27FC236}">
                <a16:creationId xmlns:a16="http://schemas.microsoft.com/office/drawing/2014/main" id="{C71D6A83-E396-4FCF-B0B4-E89331210A5E}"/>
              </a:ext>
            </a:extLst>
          </p:cNvPr>
          <p:cNvSpPr>
            <a:spLocks noGrp="1"/>
          </p:cNvSpPr>
          <p:nvPr>
            <p:ph idx="1"/>
          </p:nvPr>
        </p:nvSpPr>
        <p:spPr/>
        <p:txBody>
          <a:bodyPr>
            <a:normAutofit fontScale="85000" lnSpcReduction="20000"/>
          </a:bodyPr>
          <a:lstStyle/>
          <a:p>
            <a:pPr marL="0" marR="0">
              <a:lnSpc>
                <a:spcPct val="107000"/>
              </a:lnSpc>
              <a:spcBef>
                <a:spcPts val="0"/>
              </a:spcBef>
              <a:spcAft>
                <a:spcPts val="0"/>
              </a:spcAft>
            </a:pP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Arizona rolled out its mobile driver’s license (</a:t>
            </a:r>
            <a:r>
              <a:rPr lang="en-US" sz="1800" dirty="0" err="1">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mDL</a:t>
            </a: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 app in March 2021. Eric Jorgensen, director of Arizona’s Department of Transportation, is leading his state’s nascent </a:t>
            </a:r>
            <a:r>
              <a:rPr lang="en-US" sz="1800" dirty="0" err="1">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mDL</a:t>
            </a: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 initiative. He wants to make clear, however, that the state has its sights set on something much bigger.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b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“I actually hate the term ‘</a:t>
            </a:r>
            <a:r>
              <a:rPr lang="en-US" sz="1800" dirty="0" err="1">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mDL</a:t>
            </a: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 because it doesn’t recognize the power of what we’re doing here,” he said. Arizona calls its app AZ Mobile ID. </a:t>
            </a:r>
            <a:r>
              <a:rPr lang="en-US" sz="1800" b="1"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“The whole concept is that we’re providing a way to remotely authenticate a person, to provide a trusted digital identity that doesn’t exist today. Once we provide that, we’re opening doors to enhanced government services</a:t>
            </a: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 Also, the government can play a key role in facilitating commerce, providing a better citizen experience and providing for the security of that citizen — that goes way beyond what a driver’s license is about.” From </a:t>
            </a: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Govtech.com</a:t>
            </a: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 article.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In these types of society-changing technologies, with deep government involvement, we simply cannot  take this issue at face value and simply trust the talking points of the proponents. This simple integration represents an enormous change to how we’ve provided identity for most of our existence. While no system is perfect, we must ask, why change this 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We are in a time or rapid technological advancements in all aspects of our lives, and becoming more and more dependent on technology to simplify our lives. We don’t really understand how easily our devices can be hacked and used for nefarious purposes, some by some low level criminals, but the diabolical ones are being done by government and non-government agencies.</a:t>
            </a:r>
            <a:b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br>
            <a:b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br>
            <a:r>
              <a:rPr lang="en-US" sz="1800" dirty="0">
                <a:solidFill>
                  <a:srgbClr val="132934"/>
                </a:solidFill>
                <a:effectLst/>
                <a:latin typeface="Calibri" panose="020F0502020204030204" pitchFamily="34" charset="0"/>
                <a:ea typeface="Times New Roman" panose="02020603050405020304" pitchFamily="18" charset="0"/>
                <a:cs typeface="Calibri" panose="020F0502020204030204" pitchFamily="34" charset="0"/>
              </a:rPr>
              <a:t>In my research, I’ve discovered very suspicious connections behind the push to move us to widespread digital identification, starting with digital drivers licenses.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63933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4656C-7510-490E-8B4A-EEAEE12B522D}"/>
              </a:ext>
            </a:extLst>
          </p:cNvPr>
          <p:cNvSpPr>
            <a:spLocks noGrp="1"/>
          </p:cNvSpPr>
          <p:nvPr>
            <p:ph type="title"/>
          </p:nvPr>
        </p:nvSpPr>
        <p:spPr/>
        <p:txBody>
          <a:bodyPr/>
          <a:lstStyle/>
          <a:p>
            <a:r>
              <a:rPr lang="en-US" b="1" dirty="0"/>
              <a:t>Wrap Up</a:t>
            </a:r>
          </a:p>
        </p:txBody>
      </p:sp>
      <p:sp>
        <p:nvSpPr>
          <p:cNvPr id="3" name="Content Placeholder 2">
            <a:extLst>
              <a:ext uri="{FF2B5EF4-FFF2-40B4-BE49-F238E27FC236}">
                <a16:creationId xmlns:a16="http://schemas.microsoft.com/office/drawing/2014/main" id="{D023B28E-CF53-4D31-93AE-843255D105B7}"/>
              </a:ext>
            </a:extLst>
          </p:cNvPr>
          <p:cNvSpPr>
            <a:spLocks noGrp="1"/>
          </p:cNvSpPr>
          <p:nvPr>
            <p:ph idx="1"/>
          </p:nvPr>
        </p:nvSpPr>
        <p:spPr/>
        <p:txBody>
          <a:bodyPr>
            <a:normAutofit/>
          </a:bodyPr>
          <a:lstStyle/>
          <a:p>
            <a:r>
              <a:rPr lang="en-US" dirty="0"/>
              <a:t> There are many more, quite serious, reasons to NOT do this then for simple convenience. The potential for intrusion and the loss of privacy and rights is the direction this will most likely go, and then it won't stop until we no longer have autonomy to move freely without showing id.</a:t>
            </a:r>
          </a:p>
          <a:p>
            <a:r>
              <a:rPr lang="en-US" dirty="0"/>
              <a:t>We’ll let you decided what you think the best answer is, but we think something with the possibility of removing all freedom and autonomy needs to be completely removed.</a:t>
            </a:r>
          </a:p>
        </p:txBody>
      </p:sp>
    </p:spTree>
    <p:extLst>
      <p:ext uri="{BB962C8B-B14F-4D97-AF65-F5344CB8AC3E}">
        <p14:creationId xmlns:p14="http://schemas.microsoft.com/office/powerpoint/2010/main" val="302071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F526-99C2-46A4-A08E-5070C868E73D}"/>
              </a:ext>
            </a:extLst>
          </p:cNvPr>
          <p:cNvSpPr>
            <a:spLocks noGrp="1"/>
          </p:cNvSpPr>
          <p:nvPr>
            <p:ph type="title"/>
          </p:nvPr>
        </p:nvSpPr>
        <p:spPr/>
        <p:txBody>
          <a:bodyPr/>
          <a:lstStyle/>
          <a:p>
            <a:r>
              <a:rPr lang="en-US" b="1" dirty="0"/>
              <a:t>SOURCES</a:t>
            </a:r>
          </a:p>
        </p:txBody>
      </p:sp>
      <p:sp>
        <p:nvSpPr>
          <p:cNvPr id="3" name="Content Placeholder 2">
            <a:extLst>
              <a:ext uri="{FF2B5EF4-FFF2-40B4-BE49-F238E27FC236}">
                <a16:creationId xmlns:a16="http://schemas.microsoft.com/office/drawing/2014/main" id="{5C79BDAB-D1C7-4630-9DDD-FD3D2FE44E7A}"/>
              </a:ext>
            </a:extLst>
          </p:cNvPr>
          <p:cNvSpPr>
            <a:spLocks noGrp="1"/>
          </p:cNvSpPr>
          <p:nvPr>
            <p:ph idx="1"/>
          </p:nvPr>
        </p:nvSpPr>
        <p:spPr/>
        <p:txBody>
          <a:bodyPr>
            <a:normAutofit fontScale="92500" lnSpcReduction="10000"/>
          </a:bodyPr>
          <a:lstStyle/>
          <a:p>
            <a:pPr marL="0" marR="0">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DOCUMENTS and LINKS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ACLU- Identity Crisis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Utah DPS </a:t>
            </a:r>
            <a:r>
              <a:rPr lang="en-US"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mDL</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Info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ID2020- 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Utah SB100 Electronic Driver Licenses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American Association Motor Vehicles Administrators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ISO 18013-5 Standards for Digital IDs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AAMVA- </a:t>
            </a:r>
            <a:r>
              <a:rPr lang="en-US"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mDL</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News Report Digital DLs in Utah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0"/>
              </a:rPr>
              <a:t>Govtech.com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1"/>
              </a:rPr>
              <a:t>ISO Sustainable Development Goals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2"/>
              </a:rPr>
              <a:t>UN.org Sustainable Development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0856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DE00-FB57-4102-8ABC-CF33DF9E6CC1}"/>
              </a:ext>
            </a:extLst>
          </p:cNvPr>
          <p:cNvSpPr>
            <a:spLocks noGrp="1"/>
          </p:cNvSpPr>
          <p:nvPr>
            <p:ph type="title"/>
          </p:nvPr>
        </p:nvSpPr>
        <p:spPr/>
        <p:txBody>
          <a:bodyPr>
            <a:norm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WHAT ARE DIGITAL IDENTITIES?</a:t>
            </a:r>
            <a:endParaRPr lang="en-US" sz="4000" dirty="0"/>
          </a:p>
        </p:txBody>
      </p:sp>
      <p:sp>
        <p:nvSpPr>
          <p:cNvPr id="3" name="Content Placeholder 2">
            <a:extLst>
              <a:ext uri="{FF2B5EF4-FFF2-40B4-BE49-F238E27FC236}">
                <a16:creationId xmlns:a16="http://schemas.microsoft.com/office/drawing/2014/main" id="{C4DEA4E6-5FF1-4E6C-AA90-2382BF3E0C94}"/>
              </a:ext>
            </a:extLst>
          </p:cNvPr>
          <p:cNvSpPr>
            <a:spLocks noGrp="1"/>
          </p:cNvSpPr>
          <p:nvPr>
            <p:ph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method of storing all your personal information in one place, accessible via smartphone.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TERMS:</a:t>
            </a:r>
          </a:p>
          <a:p>
            <a:pPr marL="800100" lvl="1" indent="-342900">
              <a:lnSpc>
                <a:spcPct val="107000"/>
              </a:lnSpc>
              <a:spcBef>
                <a:spcPts val="0"/>
              </a:spcBef>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Issuer:</a:t>
            </a:r>
            <a:r>
              <a:rPr lang="en-US" sz="1400" dirty="0">
                <a:effectLst/>
                <a:latin typeface="Calibri" panose="020F0502020204030204" pitchFamily="34" charset="0"/>
                <a:ea typeface="Calibri" panose="020F0502020204030204" pitchFamily="34" charset="0"/>
                <a:cs typeface="Times New Roman" panose="02020603050405020304" pitchFamily="18" charset="0"/>
              </a:rPr>
              <a:t> DMV/Government Agency</a:t>
            </a:r>
          </a:p>
          <a:p>
            <a:pPr marL="800100" lvl="1" indent="-342900">
              <a:lnSpc>
                <a:spcPct val="107000"/>
              </a:lnSpc>
              <a:spcBef>
                <a:spcPts val="0"/>
              </a:spcBef>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Holder:</a:t>
            </a:r>
            <a:r>
              <a:rPr lang="en-US" sz="1400" dirty="0">
                <a:effectLst/>
                <a:latin typeface="Calibri" panose="020F0502020204030204" pitchFamily="34" charset="0"/>
                <a:ea typeface="Calibri" panose="020F0502020204030204" pitchFamily="34" charset="0"/>
                <a:cs typeface="Times New Roman" panose="02020603050405020304" pitchFamily="18" charset="0"/>
              </a:rPr>
              <a:t> The owner of the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mDL</a:t>
            </a:r>
            <a:r>
              <a:rPr lang="en-US" sz="1400" dirty="0">
                <a:effectLst/>
                <a:latin typeface="Calibri" panose="020F0502020204030204" pitchFamily="34" charset="0"/>
                <a:ea typeface="Calibri" panose="020F0502020204030204" pitchFamily="34" charset="0"/>
                <a:cs typeface="Times New Roman" panose="02020603050405020304" pitchFamily="18" charset="0"/>
              </a:rPr>
              <a:t> on which the information is based.</a:t>
            </a:r>
          </a:p>
          <a:p>
            <a:pPr marL="800100" lvl="1" indent="-342900">
              <a:lnSpc>
                <a:spcPct val="107000"/>
              </a:lnSpc>
              <a:spcBef>
                <a:spcPts val="0"/>
              </a:spcBef>
              <a:spcAft>
                <a:spcPts val="800"/>
              </a:spcAft>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Verifier: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Any entity that receives the ID from the holder.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400" dirty="0">
                <a:effectLst/>
                <a:latin typeface="Calibri" panose="020F0502020204030204" pitchFamily="34" charset="0"/>
                <a:ea typeface="Calibri" panose="020F0502020204030204" pitchFamily="34" charset="0"/>
                <a:cs typeface="Times New Roman" panose="02020603050405020304" pitchFamily="18" charset="0"/>
              </a:rPr>
              <a:t> Police, stores, airlines, liquor stores, etc.)</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107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2021-08-16_07-47-20">
            <a:hlinkClick r:id="" action="ppaction://media"/>
            <a:extLst>
              <a:ext uri="{FF2B5EF4-FFF2-40B4-BE49-F238E27FC236}">
                <a16:creationId xmlns:a16="http://schemas.microsoft.com/office/drawing/2014/main" id="{8D065E55-A003-47C2-AD6D-930EC7977B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6888" y="1143000"/>
            <a:ext cx="8656637" cy="4572000"/>
          </a:xfrm>
          <a:prstGeom prst="rect">
            <a:avLst/>
          </a:prstGeom>
        </p:spPr>
      </p:pic>
    </p:spTree>
    <p:extLst>
      <p:ext uri="{BB962C8B-B14F-4D97-AF65-F5344CB8AC3E}">
        <p14:creationId xmlns:p14="http://schemas.microsoft.com/office/powerpoint/2010/main" val="154208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3142 DI">
            <a:hlinkClick r:id="" action="ppaction://media"/>
            <a:extLst>
              <a:ext uri="{FF2B5EF4-FFF2-40B4-BE49-F238E27FC236}">
                <a16:creationId xmlns:a16="http://schemas.microsoft.com/office/drawing/2014/main" id="{2242EBDD-61A0-44FE-9A7D-22FB3F8100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19688" y="1600200"/>
            <a:ext cx="1951037" cy="3657600"/>
          </a:xfrm>
          <a:prstGeom prst="rect">
            <a:avLst/>
          </a:prstGeom>
        </p:spPr>
      </p:pic>
    </p:spTree>
    <p:extLst>
      <p:ext uri="{BB962C8B-B14F-4D97-AF65-F5344CB8AC3E}">
        <p14:creationId xmlns:p14="http://schemas.microsoft.com/office/powerpoint/2010/main" val="68861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7381">
            <a:hlinkClick r:id="" action="ppaction://media"/>
            <a:extLst>
              <a:ext uri="{FF2B5EF4-FFF2-40B4-BE49-F238E27FC236}">
                <a16:creationId xmlns:a16="http://schemas.microsoft.com/office/drawing/2014/main" id="{E09E4FB2-7CC6-4DA4-965F-B05EF19171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89438" y="1600200"/>
            <a:ext cx="3413125" cy="3657600"/>
          </a:xfrm>
          <a:prstGeom prst="rect">
            <a:avLst/>
          </a:prstGeom>
        </p:spPr>
      </p:pic>
    </p:spTree>
    <p:extLst>
      <p:ext uri="{BB962C8B-B14F-4D97-AF65-F5344CB8AC3E}">
        <p14:creationId xmlns:p14="http://schemas.microsoft.com/office/powerpoint/2010/main" val="137481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EF41-C4EB-44F7-89B0-BE620BBA773C}"/>
              </a:ext>
            </a:extLst>
          </p:cNvPr>
          <p:cNvSpPr>
            <a:spLocks noGrp="1"/>
          </p:cNvSpPr>
          <p:nvPr>
            <p:ph type="title"/>
          </p:nvPr>
        </p:nvSpPr>
        <p:spPr/>
        <p:txBody>
          <a:bodyPr>
            <a:norm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TYPES OF INFO THAT CAN BE D</a:t>
            </a:r>
            <a:r>
              <a:rPr lang="en-US" sz="2400" b="1" dirty="0">
                <a:effectLst/>
                <a:latin typeface="Calibri" panose="020F0502020204030204" pitchFamily="34" charset="0"/>
                <a:ea typeface="Calibri" panose="020F0502020204030204" pitchFamily="34" charset="0"/>
                <a:cs typeface="Calibri" panose="020F0502020204030204" pitchFamily="34" charset="0"/>
              </a:rPr>
              <a:t>IG</a:t>
            </a:r>
            <a:r>
              <a:rPr lang="en-US" sz="2400" b="1" dirty="0">
                <a:effectLst/>
                <a:latin typeface="Calibri" panose="020F0502020204030204" pitchFamily="34" charset="0"/>
                <a:ea typeface="Calibri" panose="020F0502020204030204" pitchFamily="34" charset="0"/>
                <a:cs typeface="Times New Roman" panose="02020603050405020304" pitchFamily="18" charset="0"/>
              </a:rPr>
              <a:t>ITIZED AND ACCESSED THROUGH DIGITAL IDS </a:t>
            </a:r>
            <a:endParaRPr lang="en-US" sz="2400" b="1" dirty="0"/>
          </a:p>
        </p:txBody>
      </p:sp>
      <p:sp>
        <p:nvSpPr>
          <p:cNvPr id="3" name="Content Placeholder 2">
            <a:extLst>
              <a:ext uri="{FF2B5EF4-FFF2-40B4-BE49-F238E27FC236}">
                <a16:creationId xmlns:a16="http://schemas.microsoft.com/office/drawing/2014/main" id="{DEFF6D60-DEA4-4291-B7FF-E26E04DF63FF}"/>
              </a:ext>
            </a:extLst>
          </p:cNvPr>
          <p:cNvSpPr>
            <a:spLocks noGrp="1"/>
          </p:cNvSpPr>
          <p:nvPr>
            <p:ph idx="1"/>
          </p:nvPr>
        </p:nvSpPr>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Driver’s License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Records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Vaccine Records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Financial Reports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Credit Scores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Travel Records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Taxes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Vehicle Registration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Spending</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Voting</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Sex offender status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Licenses and Permits of all kinds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Dietary preferences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Outstanding parking fines and fees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Background checks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Rewards Programs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Social Credit Scoring</a:t>
            </a:r>
            <a:endParaRPr lang="en-US" dirty="0"/>
          </a:p>
        </p:txBody>
      </p:sp>
    </p:spTree>
    <p:extLst>
      <p:ext uri="{BB962C8B-B14F-4D97-AF65-F5344CB8AC3E}">
        <p14:creationId xmlns:p14="http://schemas.microsoft.com/office/powerpoint/2010/main" val="115644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3000-DCE0-42A7-BFF6-4CFA39597B4D}"/>
              </a:ext>
            </a:extLst>
          </p:cNvPr>
          <p:cNvSpPr>
            <a:spLocks noGrp="1"/>
          </p:cNvSpPr>
          <p:nvPr>
            <p:ph type="title"/>
          </p:nvPr>
        </p:nvSpPr>
        <p:spPr/>
        <p:txBody>
          <a:bodyPr>
            <a:norm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TIMELINE FOR UTAH</a:t>
            </a:r>
            <a:endParaRPr lang="en-US" sz="3600" dirty="0"/>
          </a:p>
        </p:txBody>
      </p:sp>
      <p:sp>
        <p:nvSpPr>
          <p:cNvPr id="3" name="Content Placeholder 2">
            <a:extLst>
              <a:ext uri="{FF2B5EF4-FFF2-40B4-BE49-F238E27FC236}">
                <a16:creationId xmlns:a16="http://schemas.microsoft.com/office/drawing/2014/main" id="{DE61816E-80A6-480F-9A7E-ED00CECA4555}"/>
              </a:ext>
            </a:extLst>
          </p:cNvPr>
          <p:cNvSpPr>
            <a:spLocks noGrp="1"/>
          </p:cNvSpPr>
          <p:nvPr>
            <p:ph idx="1"/>
          </p:nvPr>
        </p:nvSpPr>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2019 Utah Legislature passed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SB100</a:t>
            </a:r>
            <a:r>
              <a:rPr lang="en-US" sz="1800" dirty="0">
                <a:effectLst/>
                <a:latin typeface="Calibri" panose="020F0502020204030204" pitchFamily="34" charset="0"/>
                <a:ea typeface="Calibri" panose="020F0502020204030204" pitchFamily="34" charset="0"/>
                <a:cs typeface="Times New Roman" panose="02020603050405020304" pitchFamily="18" charset="0"/>
              </a:rPr>
              <a:t> authorizing $200,000 to begin the process to implement “electronic driver’s licenses”.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Spring 2021- Utah begins a pilot program of 100 participants, to be expanded to 10,000 by the end of 2021. Widespread production to begin at the start of 2022.</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July, 27, 2021- Harmons becomes the first grocer to accept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mDL</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Entities involved</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development and implementation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mDL</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Utah are:</a:t>
            </a:r>
          </a:p>
          <a:p>
            <a:pPr marL="800100" lvl="1" indent="-342900">
              <a:lnSpc>
                <a:spcPct val="107000"/>
              </a:lnSpc>
              <a:spcBef>
                <a:spcPts val="0"/>
              </a:spcBef>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DPS (Dept. of Public Safety) and DLD (Driver’s License Division)</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Utah’s </a:t>
            </a:r>
            <a:r>
              <a:rPr lang="en-US" sz="1400" u="sng"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mDL</a:t>
            </a:r>
            <a:r>
              <a:rPr lang="en-US" sz="14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fully utilizes standards outlined by the American Association of Motor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r>
              <a:rPr lang="en-US" sz="14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Vehicle Administrators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 AAMVA</a:t>
            </a:r>
            <a:r>
              <a:rPr lang="en-US" sz="1400" dirty="0">
                <a:effectLst/>
                <a:latin typeface="Calibri" panose="020F0502020204030204" pitchFamily="34" charset="0"/>
                <a:ea typeface="Calibri" panose="020F0502020204030204" pitchFamily="34" charset="0"/>
                <a:cs typeface="Calibri" panose="020F0502020204030204" pitchFamily="34" charset="0"/>
              </a:rPr>
              <a:t> (American Association of Motor Vehicles Administrators)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mDL</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Implementation Guidelines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800100" lvl="1" indent="-342900">
              <a:lnSpc>
                <a:spcPct val="107000"/>
              </a:lnSpc>
              <a:spcBef>
                <a:spcPts val="0"/>
              </a:spcBef>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Established by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ISO</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(International Organization for Standardization) Guidelines – A secret committee setting standards for Digital ID’s for the world.</a:t>
            </a:r>
          </a:p>
          <a:p>
            <a:pPr marL="800100" lvl="1" indent="-342900">
              <a:lnSpc>
                <a:spcPct val="107000"/>
              </a:lnSpc>
              <a:spcBef>
                <a:spcPts val="0"/>
              </a:spcBef>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Contributes to the UN Sustainable Development Goals </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2030 Agenda</a:t>
            </a:r>
            <a:r>
              <a:rPr lang="en-US" sz="1400" dirty="0">
                <a:effectLst/>
                <a:latin typeface="Calibri" panose="020F0502020204030204" pitchFamily="34" charset="0"/>
                <a:ea typeface="Calibri" panose="020F0502020204030204" pitchFamily="34" charset="0"/>
                <a:cs typeface="Times New Roman" panose="02020603050405020304" pitchFamily="18" charset="0"/>
              </a:rPr>
              <a:t> with their standards.</a:t>
            </a:r>
          </a:p>
          <a:p>
            <a:pPr marL="800100" lvl="1" indent="-342900">
              <a:lnSpc>
                <a:spcPct val="107000"/>
              </a:lnSpc>
              <a:spcBef>
                <a:spcPts val="0"/>
              </a:spcBef>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“Architects of the emerging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mDL</a:t>
            </a:r>
            <a:r>
              <a:rPr lang="en-US" sz="1400" dirty="0">
                <a:effectLst/>
                <a:latin typeface="Calibri" panose="020F0502020204030204" pitchFamily="34" charset="0"/>
                <a:ea typeface="Calibri" panose="020F0502020204030204" pitchFamily="34" charset="0"/>
                <a:cs typeface="Times New Roman" panose="02020603050405020304" pitchFamily="18" charset="0"/>
              </a:rPr>
              <a:t> systems are largely representatives of government agencies and big companies.”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Pg</a:t>
            </a:r>
            <a:r>
              <a:rPr lang="en-US" sz="1400" dirty="0">
                <a:effectLst/>
                <a:latin typeface="Calibri" panose="020F0502020204030204" pitchFamily="34" charset="0"/>
                <a:ea typeface="Calibri" panose="020F0502020204030204" pitchFamily="34" charset="0"/>
                <a:cs typeface="Times New Roman" panose="02020603050405020304" pitchFamily="18" charset="0"/>
              </a:rPr>
              <a:t> 15 ACLU: Identity Crisis document </a:t>
            </a:r>
          </a:p>
          <a:p>
            <a:endParaRPr lang="en-US" dirty="0"/>
          </a:p>
        </p:txBody>
      </p:sp>
    </p:spTree>
    <p:extLst>
      <p:ext uri="{BB962C8B-B14F-4D97-AF65-F5344CB8AC3E}">
        <p14:creationId xmlns:p14="http://schemas.microsoft.com/office/powerpoint/2010/main" val="3725424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08B2-2905-4E61-87D6-CF40AFEE8DA9}"/>
              </a:ext>
            </a:extLst>
          </p:cNvPr>
          <p:cNvSpPr>
            <a:spLocks noGrp="1"/>
          </p:cNvSpPr>
          <p:nvPr>
            <p:ph type="title"/>
          </p:nvPr>
        </p:nvSpPr>
        <p:spPr/>
        <p:txBody>
          <a:bodyPr>
            <a:norm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TECHNOLOGY</a:t>
            </a:r>
            <a:endParaRPr lang="en-US" sz="3600" dirty="0"/>
          </a:p>
        </p:txBody>
      </p:sp>
      <p:sp>
        <p:nvSpPr>
          <p:cNvPr id="3" name="Content Placeholder 2">
            <a:extLst>
              <a:ext uri="{FF2B5EF4-FFF2-40B4-BE49-F238E27FC236}">
                <a16:creationId xmlns:a16="http://schemas.microsoft.com/office/drawing/2014/main" id="{FAD9B29D-E0D3-47AB-BCEC-53CC97CCC9F2}"/>
              </a:ext>
            </a:extLst>
          </p:cNvPr>
          <p:cNvSpPr>
            <a:spLocks noGrp="1"/>
          </p:cNvSpPr>
          <p:nvPr>
            <p:ph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For </a:t>
            </a:r>
            <a:r>
              <a:rPr lang="en-US" sz="18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mDL</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Utah DLD is working with</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 GET Group North America</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and its technology partner</a:t>
            </a:r>
            <a:r>
              <a:rPr lang="en-US" sz="1800" u="sng" dirty="0">
                <a:solidFill>
                  <a:srgbClr val="243C59"/>
                </a:solidFill>
                <a:effectLst/>
                <a:latin typeface="Calibri" panose="020F0502020204030204" pitchFamily="34" charset="0"/>
                <a:ea typeface="Calibri" panose="020F0502020204030204" pitchFamily="34" charset="0"/>
                <a:cs typeface="Calibri" panose="020F0502020204030204" pitchFamily="34" charset="0"/>
                <a:hlinkClick r:id="rId3"/>
              </a:rPr>
              <a:t> </a:t>
            </a:r>
            <a:r>
              <a:rPr lang="en-US" sz="1800" u="sng" strike="noStrike"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Scytáles</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to provide</a:t>
            </a:r>
            <a:r>
              <a:rPr lang="en-US" sz="1800" u="sng" dirty="0">
                <a:solidFill>
                  <a:srgbClr val="243C59"/>
                </a:solidFill>
                <a:effectLst/>
                <a:latin typeface="Calibri" panose="020F0502020204030204" pitchFamily="34" charset="0"/>
                <a:ea typeface="Calibri" panose="020F0502020204030204" pitchFamily="34" charset="0"/>
                <a:cs typeface="Calibri" panose="020F0502020204030204" pitchFamily="34" charset="0"/>
                <a:hlinkClick r:id="rId4"/>
              </a:rPr>
              <a:t> </a:t>
            </a:r>
            <a:r>
              <a:rPr lang="en-US" sz="1800" u="sng" strike="noStrike"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GET Mobile ID</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an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ISO</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18013-5-compliant application that puts an official driver license or ID Card on a citizen’s smartphone.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Verification</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The contactless ID document can be verified with a tap or scan and is accepted worldwide using any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ISO 18013-5</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compliant reader, such as</a:t>
            </a:r>
            <a:r>
              <a:rPr lang="en-US" sz="1800" u="sng" dirty="0">
                <a:solidFill>
                  <a:srgbClr val="243C59"/>
                </a:solidFill>
                <a:effectLst/>
                <a:latin typeface="Calibri" panose="020F0502020204030204" pitchFamily="34" charset="0"/>
                <a:ea typeface="Calibri" panose="020F0502020204030204" pitchFamily="34" charset="0"/>
                <a:cs typeface="Calibri" panose="020F0502020204030204" pitchFamily="34" charset="0"/>
                <a:hlinkClick r:id="rId7"/>
              </a:rPr>
              <a:t> </a:t>
            </a:r>
            <a:r>
              <a:rPr lang="en-US" sz="1800" u="sng" strike="noStrike"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GET Mobile Verify</a:t>
            </a: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464646"/>
                </a:solidFill>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2940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E4BB-3450-4826-9188-00498C14D5E4}"/>
              </a:ext>
            </a:extLst>
          </p:cNvPr>
          <p:cNvSpPr>
            <a:spLocks noGrp="1"/>
          </p:cNvSpPr>
          <p:nvPr>
            <p:ph type="title"/>
          </p:nvPr>
        </p:nvSpPr>
        <p:spPr/>
        <p:txBody>
          <a:bodyPr>
            <a:normAutofit/>
          </a:bodyPr>
          <a:lstStyle/>
          <a:p>
            <a:r>
              <a:rPr lang="en-US" sz="3200" b="1"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BENEFITS OF THE </a:t>
            </a:r>
            <a:r>
              <a:rPr lang="en-US" sz="3200" b="1"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mDL</a:t>
            </a:r>
            <a:endParaRPr lang="en-US" sz="3200" dirty="0"/>
          </a:p>
        </p:txBody>
      </p:sp>
      <p:sp>
        <p:nvSpPr>
          <p:cNvPr id="3" name="Content Placeholder 2">
            <a:extLst>
              <a:ext uri="{FF2B5EF4-FFF2-40B4-BE49-F238E27FC236}">
                <a16:creationId xmlns:a16="http://schemas.microsoft.com/office/drawing/2014/main" id="{02B7F3FF-3E99-4018-B384-6B2E68CC3C3A}"/>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Convenience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Remote Updating of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Ability to control what info is shared with Verifiers.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Less apt to be falsified than physical docs.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420921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3444</TotalTime>
  <Words>1584</Words>
  <Application>Microsoft Office PowerPoint</Application>
  <PresentationFormat>Widescreen</PresentationFormat>
  <Paragraphs>100</Paragraphs>
  <Slides>16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Open Sans</vt:lpstr>
      <vt:lpstr>Symbol</vt:lpstr>
      <vt:lpstr>Office Theme</vt:lpstr>
      <vt:lpstr>DIGITAL DRIVERS LICENSE</vt:lpstr>
      <vt:lpstr>WHAT ARE DIGITAL IDENTITIES?</vt:lpstr>
      <vt:lpstr>PowerPoint Presentation</vt:lpstr>
      <vt:lpstr>PowerPoint Presentation</vt:lpstr>
      <vt:lpstr>PowerPoint Presentation</vt:lpstr>
      <vt:lpstr>TYPES OF INFO THAT CAN BE DIGITIZED AND ACCESSED THROUGH DIGITAL IDS </vt:lpstr>
      <vt:lpstr>TIMELINE FOR UTAH</vt:lpstr>
      <vt:lpstr>TECHNOLOGY</vt:lpstr>
      <vt:lpstr>BENEFITS OF THE mDL</vt:lpstr>
      <vt:lpstr>DRAWBACKS</vt:lpstr>
      <vt:lpstr>PRIVACY THREATS (Taken from ACLU document)</vt:lpstr>
      <vt:lpstr>DANGERS</vt:lpstr>
      <vt:lpstr>What to Implement to Protect the Holder</vt:lpstr>
      <vt:lpstr>THE DEEPER, DARKER AGENDA- WHERE WE COULD BE HEADED</vt:lpstr>
      <vt:lpstr>Wrap Up</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DRIVERS LICENSE</dc:title>
  <dc:creator>Jennifer Dredge</dc:creator>
  <cp:lastModifiedBy>Jennifer Dredge</cp:lastModifiedBy>
  <cp:revision>3</cp:revision>
  <dcterms:created xsi:type="dcterms:W3CDTF">2021-08-13T18:08:37Z</dcterms:created>
  <dcterms:modified xsi:type="dcterms:W3CDTF">2021-08-20T14:00:22Z</dcterms:modified>
</cp:coreProperties>
</file>