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e0e09c550e_0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e0e09c550e_0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e0e09c550e_0_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e0e09c550e_0_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e0e09c550e_0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e0e09c550e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e0e09c550e_0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e0e09c550e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ge0e09c550e_0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9" name="Google Shape;139;ge0e09c550e_0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ge0e09c550e_0_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e0e09c550e_0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e0e09c550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e0e09c550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e0e09c550e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e0e09c550e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e0e09c550e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e0e09c550e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e0e09c550e_0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e0e09c550e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e0e09c550e_0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e0e09c550e_0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e0e09c550e_0_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e0e09c550e_0_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e0e09c550e_0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e0e09c550e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e0e09c550e_0_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e0e09c550e_0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1.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1.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1.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1.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1.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2493977" y="592175"/>
            <a:ext cx="6338400" cy="20526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t>THE AFFIDAVIT PROCESS….</a:t>
            </a:r>
            <a:endParaRPr/>
          </a:p>
        </p:txBody>
      </p:sp>
      <p:sp>
        <p:nvSpPr>
          <p:cNvPr id="55" name="Google Shape;55;p13"/>
          <p:cNvSpPr txBox="1"/>
          <p:nvPr>
            <p:ph idx="1" type="subTitle"/>
          </p:nvPr>
        </p:nvSpPr>
        <p:spPr>
          <a:xfrm>
            <a:off x="2412375" y="2819479"/>
            <a:ext cx="64200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i="1" lang="en">
                <a:latin typeface="Georgia"/>
                <a:ea typeface="Georgia"/>
                <a:cs typeface="Georgia"/>
                <a:sym typeface="Georgia"/>
              </a:rPr>
              <a:t>And more importantly, the WHY!</a:t>
            </a:r>
            <a:endParaRPr i="1">
              <a:latin typeface="Georgia"/>
              <a:ea typeface="Georgia"/>
              <a:cs typeface="Georgia"/>
              <a:sym typeface="Georgia"/>
            </a:endParaRPr>
          </a:p>
        </p:txBody>
      </p:sp>
      <p:pic>
        <p:nvPicPr>
          <p:cNvPr id="56" name="Google Shape;56;p13"/>
          <p:cNvPicPr preferRelativeResize="0"/>
          <p:nvPr/>
        </p:nvPicPr>
        <p:blipFill>
          <a:blip r:embed="rId3">
            <a:alphaModFix/>
          </a:blip>
          <a:stretch>
            <a:fillRect/>
          </a:stretch>
        </p:blipFill>
        <p:spPr>
          <a:xfrm rot="-5399971">
            <a:off x="-1205652" y="1502096"/>
            <a:ext cx="4863577" cy="2151082"/>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pic>
        <p:nvPicPr>
          <p:cNvPr id="115" name="Google Shape;115;p22"/>
          <p:cNvPicPr preferRelativeResize="0"/>
          <p:nvPr/>
        </p:nvPicPr>
        <p:blipFill>
          <a:blip r:embed="rId3">
            <a:alphaModFix/>
          </a:blip>
          <a:stretch>
            <a:fillRect/>
          </a:stretch>
        </p:blipFill>
        <p:spPr>
          <a:xfrm rot="-5399971">
            <a:off x="-1205652" y="1502096"/>
            <a:ext cx="4863577" cy="2151082"/>
          </a:xfrm>
          <a:prstGeom prst="rect">
            <a:avLst/>
          </a:prstGeom>
          <a:noFill/>
          <a:ln>
            <a:noFill/>
          </a:ln>
        </p:spPr>
      </p:pic>
      <p:sp>
        <p:nvSpPr>
          <p:cNvPr id="116" name="Google Shape;116;p22"/>
          <p:cNvSpPr txBox="1"/>
          <p:nvPr/>
        </p:nvSpPr>
        <p:spPr>
          <a:xfrm>
            <a:off x="2543675" y="236125"/>
            <a:ext cx="6434100" cy="50733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0"/>
              </a:spcAft>
              <a:buClr>
                <a:schemeClr val="dk1"/>
              </a:buClr>
              <a:buSzPts val="1100"/>
              <a:buFont typeface="Arial"/>
              <a:buNone/>
            </a:pPr>
            <a:r>
              <a:rPr lang="en" sz="1000">
                <a:solidFill>
                  <a:srgbClr val="FF0000"/>
                </a:solidFill>
              </a:rPr>
              <a:t>First-Middle Last</a:t>
            </a:r>
            <a:endParaRPr sz="1000">
              <a:solidFill>
                <a:srgbClr val="FF0000"/>
              </a:solidFill>
            </a:endParaRPr>
          </a:p>
          <a:p>
            <a:pPr indent="0" lvl="0" marL="0" rtl="0" algn="ctr">
              <a:lnSpc>
                <a:spcPct val="115000"/>
              </a:lnSpc>
              <a:spcBef>
                <a:spcPts val="0"/>
              </a:spcBef>
              <a:spcAft>
                <a:spcPts val="0"/>
              </a:spcAft>
              <a:buClr>
                <a:schemeClr val="dk1"/>
              </a:buClr>
              <a:buSzPts val="1100"/>
              <a:buFont typeface="Arial"/>
              <a:buNone/>
            </a:pPr>
            <a:r>
              <a:rPr lang="en" sz="1000">
                <a:solidFill>
                  <a:srgbClr val="FF0000"/>
                </a:solidFill>
              </a:rPr>
              <a:t>2550 S Any street </a:t>
            </a:r>
            <a:endParaRPr sz="1000">
              <a:solidFill>
                <a:srgbClr val="FF0000"/>
              </a:solidFill>
            </a:endParaRPr>
          </a:p>
          <a:p>
            <a:pPr indent="0" lvl="0" marL="0" rtl="0" algn="ctr">
              <a:lnSpc>
                <a:spcPct val="115000"/>
              </a:lnSpc>
              <a:spcBef>
                <a:spcPts val="0"/>
              </a:spcBef>
              <a:spcAft>
                <a:spcPts val="0"/>
              </a:spcAft>
              <a:buClr>
                <a:schemeClr val="dk1"/>
              </a:buClr>
              <a:buSzPts val="1100"/>
              <a:buFont typeface="Arial"/>
              <a:buNone/>
            </a:pPr>
            <a:r>
              <a:rPr lang="en" sz="1000">
                <a:solidFill>
                  <a:srgbClr val="FF0000"/>
                </a:solidFill>
              </a:rPr>
              <a:t>Anytown, Utah (zip code)</a:t>
            </a:r>
            <a:endParaRPr sz="1000">
              <a:solidFill>
                <a:srgbClr val="FF0000"/>
              </a:solidFill>
            </a:endParaRPr>
          </a:p>
          <a:p>
            <a:pPr indent="0" lvl="0" marL="0" rtl="0" algn="ctr">
              <a:lnSpc>
                <a:spcPct val="115000"/>
              </a:lnSpc>
              <a:spcBef>
                <a:spcPts val="0"/>
              </a:spcBef>
              <a:spcAft>
                <a:spcPts val="0"/>
              </a:spcAft>
              <a:buClr>
                <a:schemeClr val="dk1"/>
              </a:buClr>
              <a:buSzPts val="1100"/>
              <a:buFont typeface="Arial"/>
              <a:buNone/>
            </a:pPr>
            <a:r>
              <a:rPr lang="en" sz="1000">
                <a:solidFill>
                  <a:srgbClr val="FF0000"/>
                </a:solidFill>
              </a:rPr>
              <a:t>(000)000-0000 youremailhere@anymaill.com</a:t>
            </a:r>
            <a:endParaRPr sz="1000">
              <a:solidFill>
                <a:srgbClr val="FF0000"/>
              </a:solidFill>
            </a:endParaRPr>
          </a:p>
          <a:p>
            <a:pPr indent="0" lvl="0" marL="0" rtl="0" algn="ctr">
              <a:lnSpc>
                <a:spcPct val="115000"/>
              </a:lnSpc>
              <a:spcBef>
                <a:spcPts val="0"/>
              </a:spcBef>
              <a:spcAft>
                <a:spcPts val="0"/>
              </a:spcAft>
              <a:buClr>
                <a:schemeClr val="dk1"/>
              </a:buClr>
              <a:buSzPts val="1100"/>
              <a:buFont typeface="Arial"/>
              <a:buNone/>
            </a:pPr>
            <a:r>
              <a:t/>
            </a:r>
            <a:endParaRPr sz="1000">
              <a:solidFill>
                <a:schemeClr val="dk1"/>
              </a:solidFill>
            </a:endParaRPr>
          </a:p>
          <a:p>
            <a:pPr indent="0" lvl="0" marL="0" rtl="0" algn="ctr">
              <a:lnSpc>
                <a:spcPct val="115000"/>
              </a:lnSpc>
              <a:spcBef>
                <a:spcPts val="0"/>
              </a:spcBef>
              <a:spcAft>
                <a:spcPts val="0"/>
              </a:spcAft>
              <a:buClr>
                <a:schemeClr val="dk1"/>
              </a:buClr>
              <a:buSzPts val="1100"/>
              <a:buFont typeface="Arial"/>
              <a:buNone/>
            </a:pPr>
            <a:r>
              <a:rPr b="1" lang="en" sz="2400">
                <a:solidFill>
                  <a:schemeClr val="dk1"/>
                </a:solidFill>
              </a:rPr>
              <a:t>AFFIDAVIT OF STATUS</a:t>
            </a:r>
            <a:endParaRPr b="1" sz="2400">
              <a:solidFill>
                <a:schemeClr val="dk1"/>
              </a:solidFill>
            </a:endParaRPr>
          </a:p>
          <a:p>
            <a:pPr indent="0" lvl="0" marL="0" rtl="0" algn="ctr">
              <a:lnSpc>
                <a:spcPct val="115000"/>
              </a:lnSpc>
              <a:spcBef>
                <a:spcPts val="0"/>
              </a:spcBef>
              <a:spcAft>
                <a:spcPts val="0"/>
              </a:spcAft>
              <a:buClr>
                <a:schemeClr val="dk1"/>
              </a:buClr>
              <a:buSzPts val="1100"/>
              <a:buFont typeface="Arial"/>
              <a:buNone/>
            </a:pPr>
            <a:r>
              <a:t/>
            </a:r>
            <a:endParaRPr sz="1000">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 sz="1000">
                <a:solidFill>
                  <a:schemeClr val="dk1"/>
                </a:solidFill>
              </a:rPr>
              <a:t>I,</a:t>
            </a:r>
            <a:r>
              <a:rPr lang="en" sz="1000">
                <a:solidFill>
                  <a:srgbClr val="FF0000"/>
                </a:solidFill>
              </a:rPr>
              <a:t>First-Middle Last</a:t>
            </a:r>
            <a:r>
              <a:rPr lang="en" sz="1000">
                <a:solidFill>
                  <a:schemeClr val="dk1"/>
                </a:solidFill>
              </a:rPr>
              <a:t>, a </a:t>
            </a:r>
            <a:r>
              <a:rPr lang="en" sz="1000">
                <a:solidFill>
                  <a:srgbClr val="FF0000"/>
                </a:solidFill>
              </a:rPr>
              <a:t>wo/man</a:t>
            </a:r>
            <a:r>
              <a:rPr lang="en" sz="1000">
                <a:solidFill>
                  <a:schemeClr val="dk1"/>
                </a:solidFill>
              </a:rPr>
              <a:t>, am over the age of consent, am a creation of God-Almighty and a follower of God’s laws first and foremost, and the laws of man when they are not in conflict (Leviticus 18:3,4). Pursuant to Matthew 5:33-37 and James 5:12, let my yea be yea, and my nay be nay, as supported by Federal Public Law 97-280, 96 Stat. 1211 - “Whereas the Bible, the Word of God, has made a unique contribution in shaping the United States as a distinctive and blessed nation and people'' and “Whereas Biblical teachings inspired concepts of civil government that are contained in our Declaration of Independence and the Constitution of the United States'' and “Whereas the Bible is "the rock on which our Republic rests”. </a:t>
            </a:r>
            <a:endParaRPr sz="1000">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sz="1000">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 sz="1000">
                <a:solidFill>
                  <a:schemeClr val="dk1"/>
                </a:solidFill>
              </a:rPr>
              <a:t>I have personal knowledge of the matters stated herein and hereby asseverate, understanding both the spiritual and legal liabilities of, “Thou shalt not bear false witness against thy neighbor”.</a:t>
            </a:r>
            <a:endParaRPr sz="1000">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sz="1000">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 sz="1000">
                <a:solidFill>
                  <a:schemeClr val="dk1"/>
                </a:solidFill>
              </a:rPr>
              <a:t>1. I am a </a:t>
            </a:r>
            <a:r>
              <a:rPr lang="en" sz="1000">
                <a:solidFill>
                  <a:srgbClr val="FF0000"/>
                </a:solidFill>
              </a:rPr>
              <a:t>wo/man</a:t>
            </a:r>
            <a:r>
              <a:rPr lang="en" sz="1000">
                <a:solidFill>
                  <a:schemeClr val="dk1"/>
                </a:solidFill>
              </a:rPr>
              <a:t>, and one of the People of these United States of America, being a creation of God and domiciled in one of the several States.</a:t>
            </a:r>
            <a:endParaRPr sz="1000">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sz="1000">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 sz="1000">
                <a:solidFill>
                  <a:schemeClr val="dk1"/>
                </a:solidFill>
              </a:rPr>
              <a:t>2. I am, a living, breathing, sentient being on the land, a Natural creation of God and therefore am not and cannot be any ARTIFICIAL PERSON or LEGAL PERSON and, therefore, am exempt from any and all identifications, medical treatments, or medical experiments, and/or requirements, as such pursuant to any process, law, code, or statute, mandate, or any color thereof.</a:t>
            </a:r>
            <a:endParaRPr sz="1000">
              <a:solidFill>
                <a:schemeClr val="dk1"/>
              </a:solidFill>
            </a:endParaRPr>
          </a:p>
          <a:p>
            <a:pPr indent="0" lvl="0" marL="0" rtl="0" algn="l">
              <a:spcBef>
                <a:spcPts val="0"/>
              </a:spcBef>
              <a:spcAft>
                <a:spcPts val="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pic>
        <p:nvPicPr>
          <p:cNvPr id="121" name="Google Shape;121;p23"/>
          <p:cNvPicPr preferRelativeResize="0"/>
          <p:nvPr/>
        </p:nvPicPr>
        <p:blipFill>
          <a:blip r:embed="rId3">
            <a:alphaModFix/>
          </a:blip>
          <a:stretch>
            <a:fillRect/>
          </a:stretch>
        </p:blipFill>
        <p:spPr>
          <a:xfrm rot="-5399971">
            <a:off x="-1205652" y="1502096"/>
            <a:ext cx="4863577" cy="2151082"/>
          </a:xfrm>
          <a:prstGeom prst="rect">
            <a:avLst/>
          </a:prstGeom>
          <a:noFill/>
          <a:ln>
            <a:noFill/>
          </a:ln>
        </p:spPr>
      </p:pic>
      <p:sp>
        <p:nvSpPr>
          <p:cNvPr id="122" name="Google Shape;122;p23"/>
          <p:cNvSpPr txBox="1"/>
          <p:nvPr>
            <p:ph idx="1" type="subTitle"/>
          </p:nvPr>
        </p:nvSpPr>
        <p:spPr>
          <a:xfrm>
            <a:off x="2440625" y="145849"/>
            <a:ext cx="6420000" cy="6648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latin typeface="Georgia"/>
                <a:ea typeface="Georgia"/>
                <a:cs typeface="Georgia"/>
                <a:sym typeface="Georgia"/>
              </a:rPr>
              <a:t>The Affidavit of Fact: The REAL Facts </a:t>
            </a:r>
            <a:endParaRPr>
              <a:latin typeface="Georgia"/>
              <a:ea typeface="Georgia"/>
              <a:cs typeface="Georgia"/>
              <a:sym typeface="Georgia"/>
            </a:endParaRPr>
          </a:p>
        </p:txBody>
      </p:sp>
      <p:sp>
        <p:nvSpPr>
          <p:cNvPr id="123" name="Google Shape;123;p23"/>
          <p:cNvSpPr txBox="1"/>
          <p:nvPr/>
        </p:nvSpPr>
        <p:spPr>
          <a:xfrm>
            <a:off x="2788600" y="1573800"/>
            <a:ext cx="5840700" cy="2016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700"/>
              <a:t>“</a:t>
            </a:r>
            <a:r>
              <a:rPr i="1" lang="en" sz="1700"/>
              <a:t>This affidavit puts out the facts as you know them to be true. This is the what happened, the where, the why, and so on. This is also the </a:t>
            </a:r>
            <a:r>
              <a:rPr i="1" lang="en" sz="1700"/>
              <a:t>affidavit</a:t>
            </a:r>
            <a:r>
              <a:rPr i="1" lang="en" sz="1700"/>
              <a:t> where we cite state and federal criminal codes/statutes that apply to our case. Unlike the living man/woman, statutes, codes, and laws apply to people who are Public Servants or operating in their capacity in their official title.”</a:t>
            </a:r>
            <a:endParaRPr i="1" sz="17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pic>
        <p:nvPicPr>
          <p:cNvPr id="128" name="Google Shape;128;p24"/>
          <p:cNvPicPr preferRelativeResize="0"/>
          <p:nvPr/>
        </p:nvPicPr>
        <p:blipFill>
          <a:blip r:embed="rId3">
            <a:alphaModFix/>
          </a:blip>
          <a:stretch>
            <a:fillRect/>
          </a:stretch>
        </p:blipFill>
        <p:spPr>
          <a:xfrm rot="-5399971">
            <a:off x="-1205652" y="1502096"/>
            <a:ext cx="4863577" cy="2151082"/>
          </a:xfrm>
          <a:prstGeom prst="rect">
            <a:avLst/>
          </a:prstGeom>
          <a:noFill/>
          <a:ln>
            <a:noFill/>
          </a:ln>
        </p:spPr>
      </p:pic>
      <p:sp>
        <p:nvSpPr>
          <p:cNvPr id="129" name="Google Shape;129;p24"/>
          <p:cNvSpPr txBox="1"/>
          <p:nvPr/>
        </p:nvSpPr>
        <p:spPr>
          <a:xfrm>
            <a:off x="2543675" y="236125"/>
            <a:ext cx="6434100" cy="51795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0"/>
              </a:spcAft>
              <a:buNone/>
            </a:pPr>
            <a:r>
              <a:rPr b="1" lang="en" sz="2000">
                <a:solidFill>
                  <a:schemeClr val="dk1"/>
                </a:solidFill>
              </a:rPr>
              <a:t>AFFIDAVIT OF FACT</a:t>
            </a:r>
            <a:endParaRPr b="1" sz="2000">
              <a:solidFill>
                <a:schemeClr val="dk1"/>
              </a:solidFill>
            </a:endParaRPr>
          </a:p>
          <a:p>
            <a:pPr indent="0" lvl="0" marL="0" rtl="0" algn="l">
              <a:lnSpc>
                <a:spcPct val="115000"/>
              </a:lnSpc>
              <a:spcBef>
                <a:spcPts val="0"/>
              </a:spcBef>
              <a:spcAft>
                <a:spcPts val="0"/>
              </a:spcAft>
              <a:buNone/>
            </a:pPr>
            <a:r>
              <a:rPr lang="en" sz="1000">
                <a:solidFill>
                  <a:schemeClr val="dk1"/>
                </a:solidFill>
              </a:rPr>
              <a:t>In The Matter Of:</a:t>
            </a:r>
            <a:endParaRPr sz="1000">
              <a:solidFill>
                <a:schemeClr val="dk1"/>
              </a:solidFill>
            </a:endParaRPr>
          </a:p>
          <a:p>
            <a:pPr indent="0" lvl="0" marL="0" rtl="0" algn="l">
              <a:lnSpc>
                <a:spcPct val="115000"/>
              </a:lnSpc>
              <a:spcBef>
                <a:spcPts val="0"/>
              </a:spcBef>
              <a:spcAft>
                <a:spcPts val="0"/>
              </a:spcAft>
              <a:buNone/>
            </a:pPr>
            <a:r>
              <a:rPr lang="en" sz="1000">
                <a:solidFill>
                  <a:srgbClr val="FF0000"/>
                </a:solidFill>
              </a:rPr>
              <a:t>First-Middle Last</a:t>
            </a:r>
            <a:r>
              <a:rPr lang="en" sz="1000">
                <a:solidFill>
                  <a:schemeClr val="dk1"/>
                </a:solidFill>
              </a:rPr>
              <a:t>, a man/woman</a:t>
            </a:r>
            <a:endParaRPr sz="1000">
              <a:solidFill>
                <a:schemeClr val="dk1"/>
              </a:solidFill>
            </a:endParaRPr>
          </a:p>
          <a:p>
            <a:pPr indent="0" lvl="0" marL="0" rtl="0" algn="l">
              <a:lnSpc>
                <a:spcPct val="115000"/>
              </a:lnSpc>
              <a:spcBef>
                <a:spcPts val="0"/>
              </a:spcBef>
              <a:spcAft>
                <a:spcPts val="0"/>
              </a:spcAft>
              <a:buNone/>
            </a:pPr>
            <a:r>
              <a:t/>
            </a:r>
            <a:endParaRPr sz="1000">
              <a:solidFill>
                <a:schemeClr val="dk1"/>
              </a:solidFill>
            </a:endParaRPr>
          </a:p>
          <a:p>
            <a:pPr indent="0" lvl="0" marL="0" rtl="0" algn="l">
              <a:lnSpc>
                <a:spcPct val="115000"/>
              </a:lnSpc>
              <a:spcBef>
                <a:spcPts val="0"/>
              </a:spcBef>
              <a:spcAft>
                <a:spcPts val="0"/>
              </a:spcAft>
              <a:buNone/>
            </a:pPr>
            <a:r>
              <a:rPr lang="en" sz="1000">
                <a:solidFill>
                  <a:schemeClr val="dk1"/>
                </a:solidFill>
              </a:rPr>
              <a:t>To:</a:t>
            </a:r>
            <a:endParaRPr sz="1000">
              <a:solidFill>
                <a:schemeClr val="dk1"/>
              </a:solidFill>
            </a:endParaRPr>
          </a:p>
          <a:p>
            <a:pPr indent="0" lvl="0" marL="0" rtl="0" algn="l">
              <a:lnSpc>
                <a:spcPct val="115000"/>
              </a:lnSpc>
              <a:spcBef>
                <a:spcPts val="0"/>
              </a:spcBef>
              <a:spcAft>
                <a:spcPts val="0"/>
              </a:spcAft>
              <a:buNone/>
            </a:pPr>
            <a:r>
              <a:rPr lang="en" sz="1000">
                <a:solidFill>
                  <a:srgbClr val="FF0000"/>
                </a:solidFill>
              </a:rPr>
              <a:t>Trespasser</a:t>
            </a:r>
            <a:r>
              <a:rPr lang="en" sz="1000">
                <a:solidFill>
                  <a:schemeClr val="dk1"/>
                </a:solidFill>
              </a:rPr>
              <a:t>, a man/woman;</a:t>
            </a:r>
            <a:endParaRPr sz="1000">
              <a:solidFill>
                <a:schemeClr val="dk1"/>
              </a:solidFill>
            </a:endParaRPr>
          </a:p>
          <a:p>
            <a:pPr indent="0" lvl="0" marL="0" rtl="0" algn="l">
              <a:lnSpc>
                <a:spcPct val="115000"/>
              </a:lnSpc>
              <a:spcBef>
                <a:spcPts val="0"/>
              </a:spcBef>
              <a:spcAft>
                <a:spcPts val="0"/>
              </a:spcAft>
              <a:buNone/>
            </a:pPr>
            <a:r>
              <a:rPr lang="en" sz="1000">
                <a:solidFill>
                  <a:schemeClr val="dk1"/>
                </a:solidFill>
              </a:rPr>
              <a:t>Trespasser </a:t>
            </a:r>
            <a:endParaRPr sz="1000">
              <a:solidFill>
                <a:schemeClr val="dk1"/>
              </a:solidFill>
            </a:endParaRPr>
          </a:p>
          <a:p>
            <a:pPr indent="0" lvl="0" marL="0" rtl="0" algn="l">
              <a:lnSpc>
                <a:spcPct val="115000"/>
              </a:lnSpc>
              <a:spcBef>
                <a:spcPts val="0"/>
              </a:spcBef>
              <a:spcAft>
                <a:spcPts val="0"/>
              </a:spcAft>
              <a:buNone/>
            </a:pPr>
            <a:r>
              <a:rPr lang="en" sz="1000">
                <a:solidFill>
                  <a:schemeClr val="dk1"/>
                </a:solidFill>
              </a:rPr>
              <a:t>Certified Mail #: </a:t>
            </a:r>
            <a:endParaRPr sz="1000">
              <a:solidFill>
                <a:schemeClr val="dk1"/>
              </a:solidFill>
            </a:endParaRPr>
          </a:p>
          <a:p>
            <a:pPr indent="0" lvl="0" marL="0" rtl="0" algn="l">
              <a:lnSpc>
                <a:spcPct val="115000"/>
              </a:lnSpc>
              <a:spcBef>
                <a:spcPts val="0"/>
              </a:spcBef>
              <a:spcAft>
                <a:spcPts val="0"/>
              </a:spcAft>
              <a:buNone/>
            </a:pPr>
            <a:r>
              <a:t/>
            </a:r>
            <a:endParaRPr sz="1000">
              <a:solidFill>
                <a:schemeClr val="dk1"/>
              </a:solidFill>
            </a:endParaRPr>
          </a:p>
          <a:p>
            <a:pPr indent="0" lvl="0" marL="0" rtl="0" algn="l">
              <a:lnSpc>
                <a:spcPct val="115000"/>
              </a:lnSpc>
              <a:spcBef>
                <a:spcPts val="0"/>
              </a:spcBef>
              <a:spcAft>
                <a:spcPts val="0"/>
              </a:spcAft>
              <a:buNone/>
            </a:pPr>
            <a:r>
              <a:rPr lang="en" sz="1000">
                <a:solidFill>
                  <a:schemeClr val="dk1"/>
                </a:solidFill>
              </a:rPr>
              <a:t>Dear </a:t>
            </a:r>
            <a:r>
              <a:rPr lang="en" sz="1000">
                <a:solidFill>
                  <a:srgbClr val="FF0000"/>
                </a:solidFill>
              </a:rPr>
              <a:t>Trespasser</a:t>
            </a:r>
            <a:r>
              <a:rPr lang="en" sz="1000">
                <a:solidFill>
                  <a:schemeClr val="dk1"/>
                </a:solidFill>
              </a:rPr>
              <a:t>, a man/woman,</a:t>
            </a:r>
            <a:endParaRPr sz="1000">
              <a:solidFill>
                <a:schemeClr val="dk1"/>
              </a:solidFill>
            </a:endParaRPr>
          </a:p>
          <a:p>
            <a:pPr indent="0" lvl="0" marL="0" rtl="0" algn="l">
              <a:lnSpc>
                <a:spcPct val="115000"/>
              </a:lnSpc>
              <a:spcBef>
                <a:spcPts val="0"/>
              </a:spcBef>
              <a:spcAft>
                <a:spcPts val="0"/>
              </a:spcAft>
              <a:buNone/>
            </a:pPr>
            <a:r>
              <a:t/>
            </a:r>
            <a:endParaRPr sz="1000">
              <a:solidFill>
                <a:schemeClr val="dk1"/>
              </a:solidFill>
            </a:endParaRPr>
          </a:p>
          <a:p>
            <a:pPr indent="0" lvl="0" marL="0" rtl="0" algn="l">
              <a:lnSpc>
                <a:spcPct val="115000"/>
              </a:lnSpc>
              <a:spcBef>
                <a:spcPts val="0"/>
              </a:spcBef>
              <a:spcAft>
                <a:spcPts val="0"/>
              </a:spcAft>
              <a:buNone/>
            </a:pPr>
            <a:r>
              <a:rPr lang="en" sz="1000">
                <a:solidFill>
                  <a:schemeClr val="dk1"/>
                </a:solidFill>
              </a:rPr>
              <a:t>You, </a:t>
            </a:r>
            <a:r>
              <a:rPr lang="en" sz="1000">
                <a:solidFill>
                  <a:srgbClr val="FF0000"/>
                </a:solidFill>
              </a:rPr>
              <a:t>Trespasser</a:t>
            </a:r>
            <a:r>
              <a:rPr lang="en" sz="1000">
                <a:solidFill>
                  <a:schemeClr val="dk1"/>
                </a:solidFill>
              </a:rPr>
              <a:t>, a man, have Trespassed, Assaulted, Battered, and Administered my Property without right. I, a man, have personal knowledge of, and asseverate the following:</a:t>
            </a:r>
            <a:endParaRPr sz="1000">
              <a:solidFill>
                <a:schemeClr val="dk1"/>
              </a:solidFill>
            </a:endParaRPr>
          </a:p>
          <a:p>
            <a:pPr indent="0" lvl="0" marL="0" rtl="0" algn="l">
              <a:lnSpc>
                <a:spcPct val="115000"/>
              </a:lnSpc>
              <a:spcBef>
                <a:spcPts val="0"/>
              </a:spcBef>
              <a:spcAft>
                <a:spcPts val="0"/>
              </a:spcAft>
              <a:buNone/>
            </a:pPr>
            <a:r>
              <a:t/>
            </a:r>
            <a:endParaRPr sz="1000">
              <a:solidFill>
                <a:schemeClr val="dk1"/>
              </a:solidFill>
            </a:endParaRPr>
          </a:p>
          <a:p>
            <a:pPr indent="0" lvl="0" marL="0" rtl="0" algn="l">
              <a:lnSpc>
                <a:spcPct val="115000"/>
              </a:lnSpc>
              <a:spcBef>
                <a:spcPts val="0"/>
              </a:spcBef>
              <a:spcAft>
                <a:spcPts val="0"/>
              </a:spcAft>
              <a:buNone/>
            </a:pPr>
            <a:r>
              <a:rPr lang="en" sz="1000">
                <a:solidFill>
                  <a:schemeClr val="dk1"/>
                </a:solidFill>
              </a:rPr>
              <a:t>1. I, a man, claim my body, information, genetic material, offspring, all that I own and claim [God-given rights] are my Property.</a:t>
            </a:r>
            <a:endParaRPr sz="1000">
              <a:solidFill>
                <a:schemeClr val="dk1"/>
              </a:solidFill>
            </a:endParaRPr>
          </a:p>
          <a:p>
            <a:pPr indent="0" lvl="0" marL="0" rtl="0" algn="l">
              <a:lnSpc>
                <a:spcPct val="115000"/>
              </a:lnSpc>
              <a:spcBef>
                <a:spcPts val="0"/>
              </a:spcBef>
              <a:spcAft>
                <a:spcPts val="0"/>
              </a:spcAft>
              <a:buNone/>
            </a:pPr>
            <a:r>
              <a:t/>
            </a:r>
            <a:endParaRPr sz="1000">
              <a:solidFill>
                <a:schemeClr val="dk1"/>
              </a:solidFill>
            </a:endParaRPr>
          </a:p>
          <a:p>
            <a:pPr indent="0" lvl="0" marL="0" rtl="0" algn="l">
              <a:lnSpc>
                <a:spcPct val="115000"/>
              </a:lnSpc>
              <a:spcBef>
                <a:spcPts val="0"/>
              </a:spcBef>
              <a:spcAft>
                <a:spcPts val="0"/>
              </a:spcAft>
              <a:buNone/>
            </a:pPr>
            <a:r>
              <a:rPr lang="en" sz="1000">
                <a:solidFill>
                  <a:schemeClr val="dk1"/>
                </a:solidFill>
              </a:rPr>
              <a:t>2. I, a man, claim </a:t>
            </a:r>
            <a:r>
              <a:rPr lang="en" sz="1000">
                <a:solidFill>
                  <a:srgbClr val="FF0000"/>
                </a:solidFill>
              </a:rPr>
              <a:t>First-Middle Last</a:t>
            </a:r>
            <a:r>
              <a:rPr lang="en" sz="1000">
                <a:solidFill>
                  <a:schemeClr val="dk1"/>
                </a:solidFill>
              </a:rPr>
              <a:t>, </a:t>
            </a:r>
            <a:r>
              <a:rPr lang="en" sz="1000">
                <a:solidFill>
                  <a:srgbClr val="FF0000"/>
                </a:solidFill>
              </a:rPr>
              <a:t>(your home address goes here)</a:t>
            </a:r>
            <a:r>
              <a:rPr lang="en" sz="1000">
                <a:solidFill>
                  <a:schemeClr val="dk1"/>
                </a:solidFill>
              </a:rPr>
              <a:t> is my property.</a:t>
            </a:r>
            <a:endParaRPr sz="1000">
              <a:solidFill>
                <a:schemeClr val="dk1"/>
              </a:solidFill>
            </a:endParaRPr>
          </a:p>
          <a:p>
            <a:pPr indent="0" lvl="0" marL="0" rtl="0" algn="l">
              <a:lnSpc>
                <a:spcPct val="115000"/>
              </a:lnSpc>
              <a:spcBef>
                <a:spcPts val="0"/>
              </a:spcBef>
              <a:spcAft>
                <a:spcPts val="0"/>
              </a:spcAft>
              <a:buNone/>
            </a:pPr>
            <a:r>
              <a:t/>
            </a:r>
            <a:endParaRPr sz="1000">
              <a:solidFill>
                <a:schemeClr val="dk1"/>
              </a:solidFill>
            </a:endParaRPr>
          </a:p>
          <a:p>
            <a:pPr indent="0" lvl="0" marL="0" rtl="0" algn="l">
              <a:lnSpc>
                <a:spcPct val="115000"/>
              </a:lnSpc>
              <a:spcBef>
                <a:spcPts val="0"/>
              </a:spcBef>
              <a:spcAft>
                <a:spcPts val="0"/>
              </a:spcAft>
              <a:buNone/>
            </a:pPr>
            <a:r>
              <a:rPr lang="en" sz="1000">
                <a:solidFill>
                  <a:schemeClr val="dk1"/>
                </a:solidFill>
              </a:rPr>
              <a:t>3. I, a man, am not Property of another man, woman, or corporation.</a:t>
            </a:r>
            <a:endParaRPr sz="1000">
              <a:solidFill>
                <a:schemeClr val="dk1"/>
              </a:solidFill>
            </a:endParaRPr>
          </a:p>
          <a:p>
            <a:pPr indent="0" lvl="0" marL="0" rtl="0" algn="l">
              <a:lnSpc>
                <a:spcPct val="115000"/>
              </a:lnSpc>
              <a:spcBef>
                <a:spcPts val="0"/>
              </a:spcBef>
              <a:spcAft>
                <a:spcPts val="0"/>
              </a:spcAft>
              <a:buNone/>
            </a:pPr>
            <a:r>
              <a:t/>
            </a:r>
            <a:endParaRPr sz="1000">
              <a:solidFill>
                <a:schemeClr val="dk1"/>
              </a:solidFill>
            </a:endParaRPr>
          </a:p>
          <a:p>
            <a:pPr indent="0" lvl="0" marL="0" rtl="0" algn="l">
              <a:lnSpc>
                <a:spcPct val="115000"/>
              </a:lnSpc>
              <a:spcBef>
                <a:spcPts val="0"/>
              </a:spcBef>
              <a:spcAft>
                <a:spcPts val="0"/>
              </a:spcAft>
              <a:buNone/>
            </a:pPr>
            <a:r>
              <a:rPr lang="en" sz="1000">
                <a:solidFill>
                  <a:schemeClr val="dk1"/>
                </a:solidFill>
              </a:rPr>
              <a:t>4. I, a man, claim my body, information, and my genetic material [including offspring] are my PROPERTY, and I do not consent to any man or woman Trespassing upon my Property.</a:t>
            </a:r>
            <a:endParaRPr sz="1000">
              <a:solidFill>
                <a:schemeClr val="dk1"/>
              </a:solidFill>
            </a:endParaRPr>
          </a:p>
          <a:p>
            <a:pPr indent="-292100" lvl="0" marL="457200" rtl="0" algn="l">
              <a:lnSpc>
                <a:spcPct val="115000"/>
              </a:lnSpc>
              <a:spcBef>
                <a:spcPts val="0"/>
              </a:spcBef>
              <a:spcAft>
                <a:spcPts val="0"/>
              </a:spcAft>
              <a:buClr>
                <a:schemeClr val="dk1"/>
              </a:buClr>
              <a:buSzPts val="1000"/>
              <a:buChar char="●"/>
            </a:pPr>
            <a:r>
              <a:rPr lang="en" sz="1000">
                <a:solidFill>
                  <a:schemeClr val="dk1"/>
                </a:solidFill>
              </a:rPr>
              <a:t> PROPERTY: “That which belongs exclusively to one”. “The right and interest which a [wo]man has in lands and chattels to the exclusion of others”.</a:t>
            </a:r>
            <a:endParaRPr sz="1000">
              <a:solidFill>
                <a:schemeClr val="dk1"/>
              </a:solidFill>
            </a:endParaRPr>
          </a:p>
          <a:p>
            <a:pPr indent="0" lvl="0" marL="0" rtl="0" algn="l">
              <a:lnSpc>
                <a:spcPct val="115000"/>
              </a:lnSpc>
              <a:spcBef>
                <a:spcPts val="0"/>
              </a:spcBef>
              <a:spcAft>
                <a:spcPts val="0"/>
              </a:spcAft>
              <a:buNone/>
            </a:pPr>
            <a:r>
              <a:t/>
            </a:r>
            <a:endParaRPr sz="1000">
              <a:solidFill>
                <a:srgbClr val="FF0000"/>
              </a:solidFill>
            </a:endParaRPr>
          </a:p>
          <a:p>
            <a:pPr indent="0" lvl="0" marL="0" rtl="0" algn="l">
              <a:spcBef>
                <a:spcPts val="0"/>
              </a:spcBef>
              <a:spcAft>
                <a:spcPts val="0"/>
              </a:spcAft>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pic>
        <p:nvPicPr>
          <p:cNvPr id="134" name="Google Shape;134;p25"/>
          <p:cNvPicPr preferRelativeResize="0"/>
          <p:nvPr/>
        </p:nvPicPr>
        <p:blipFill>
          <a:blip r:embed="rId3">
            <a:alphaModFix/>
          </a:blip>
          <a:stretch>
            <a:fillRect/>
          </a:stretch>
        </p:blipFill>
        <p:spPr>
          <a:xfrm rot="-5399971">
            <a:off x="-1205652" y="1502096"/>
            <a:ext cx="4863577" cy="2151082"/>
          </a:xfrm>
          <a:prstGeom prst="rect">
            <a:avLst/>
          </a:prstGeom>
          <a:noFill/>
          <a:ln>
            <a:noFill/>
          </a:ln>
        </p:spPr>
      </p:pic>
      <p:sp>
        <p:nvSpPr>
          <p:cNvPr id="135" name="Google Shape;135;p25"/>
          <p:cNvSpPr txBox="1"/>
          <p:nvPr>
            <p:ph idx="1" type="subTitle"/>
          </p:nvPr>
        </p:nvSpPr>
        <p:spPr>
          <a:xfrm>
            <a:off x="2440625" y="145849"/>
            <a:ext cx="6420000" cy="6648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latin typeface="Georgia"/>
                <a:ea typeface="Georgia"/>
                <a:cs typeface="Georgia"/>
                <a:sym typeface="Georgia"/>
              </a:rPr>
              <a:t>The Notice of Claim: i.e. The Bill</a:t>
            </a:r>
            <a:endParaRPr>
              <a:latin typeface="Georgia"/>
              <a:ea typeface="Georgia"/>
              <a:cs typeface="Georgia"/>
              <a:sym typeface="Georgia"/>
            </a:endParaRPr>
          </a:p>
        </p:txBody>
      </p:sp>
      <p:sp>
        <p:nvSpPr>
          <p:cNvPr id="136" name="Google Shape;136;p25"/>
          <p:cNvSpPr txBox="1"/>
          <p:nvPr/>
        </p:nvSpPr>
        <p:spPr>
          <a:xfrm>
            <a:off x="2788600" y="1573800"/>
            <a:ext cx="5840700" cy="2016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700"/>
              <a:t>“</a:t>
            </a:r>
            <a:r>
              <a:rPr i="1" lang="en" sz="1700"/>
              <a:t>This is a notice of the damages that we are claiming against the other party. This is the bill. There are two types of damages allowed under current US Law: compensatory and punitive. Compensatory are actual amounts you suffered by the opposing party, you damaged my car and the repair total is $4,600. Punitive damages can be </a:t>
            </a:r>
            <a:r>
              <a:rPr i="1" lang="en" sz="1700"/>
              <a:t>whatever</a:t>
            </a:r>
            <a:r>
              <a:rPr i="1" lang="en" sz="1700"/>
              <a:t> we want them to be. The </a:t>
            </a:r>
            <a:r>
              <a:rPr i="1" lang="en" sz="1700"/>
              <a:t>sky's</a:t>
            </a:r>
            <a:r>
              <a:rPr i="1" lang="en" sz="1700"/>
              <a:t> the limit.”</a:t>
            </a:r>
            <a:endParaRPr i="1" sz="17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pic>
        <p:nvPicPr>
          <p:cNvPr id="141" name="Google Shape;141;p26"/>
          <p:cNvPicPr preferRelativeResize="0"/>
          <p:nvPr/>
        </p:nvPicPr>
        <p:blipFill>
          <a:blip r:embed="rId3">
            <a:alphaModFix/>
          </a:blip>
          <a:stretch>
            <a:fillRect/>
          </a:stretch>
        </p:blipFill>
        <p:spPr>
          <a:xfrm rot="-5399971">
            <a:off x="-1205652" y="1502096"/>
            <a:ext cx="4863577" cy="2151082"/>
          </a:xfrm>
          <a:prstGeom prst="rect">
            <a:avLst/>
          </a:prstGeom>
          <a:noFill/>
          <a:ln>
            <a:noFill/>
          </a:ln>
        </p:spPr>
      </p:pic>
      <p:sp>
        <p:nvSpPr>
          <p:cNvPr id="142" name="Google Shape;142;p26"/>
          <p:cNvSpPr txBox="1"/>
          <p:nvPr/>
        </p:nvSpPr>
        <p:spPr>
          <a:xfrm>
            <a:off x="2543675" y="236125"/>
            <a:ext cx="6434100" cy="49848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0"/>
              </a:spcAft>
              <a:buClr>
                <a:schemeClr val="dk1"/>
              </a:buClr>
              <a:buSzPts val="1100"/>
              <a:buFont typeface="Arial"/>
              <a:buNone/>
            </a:pPr>
            <a:r>
              <a:rPr b="1" lang="en" sz="2000">
                <a:solidFill>
                  <a:schemeClr val="dk1"/>
                </a:solidFill>
              </a:rPr>
              <a:t>NOTICE OF CLAIM</a:t>
            </a:r>
            <a:endParaRPr b="1" sz="2000">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b="1" sz="2000">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 sz="1100">
                <a:solidFill>
                  <a:schemeClr val="dk1"/>
                </a:solidFill>
              </a:rPr>
              <a:t>To: </a:t>
            </a:r>
            <a:r>
              <a:rPr lang="en" sz="1100">
                <a:solidFill>
                  <a:srgbClr val="FF0000"/>
                </a:solidFill>
              </a:rPr>
              <a:t>Trespasser</a:t>
            </a:r>
            <a:r>
              <a:rPr lang="en" sz="1100">
                <a:solidFill>
                  <a:schemeClr val="dk1"/>
                </a:solidFill>
              </a:rPr>
              <a:t>, a man [public servant], and all parties in interest</a:t>
            </a:r>
            <a:endParaRPr sz="1100">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sz="1100">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 sz="1100">
                <a:solidFill>
                  <a:schemeClr val="dk1"/>
                </a:solidFill>
              </a:rPr>
              <a:t>Certified Mail #: </a:t>
            </a:r>
            <a:endParaRPr sz="1100">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sz="1100">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 sz="1100">
                <a:solidFill>
                  <a:schemeClr val="dk1"/>
                </a:solidFill>
              </a:rPr>
              <a:t>Dear </a:t>
            </a:r>
            <a:r>
              <a:rPr lang="en" sz="1100">
                <a:solidFill>
                  <a:srgbClr val="FF0000"/>
                </a:solidFill>
              </a:rPr>
              <a:t>Trespasser</a:t>
            </a:r>
            <a:r>
              <a:rPr lang="en" sz="1100">
                <a:solidFill>
                  <a:schemeClr val="dk1"/>
                </a:solidFill>
              </a:rPr>
              <a:t>, a man [Trespasser]:</a:t>
            </a:r>
            <a:endParaRPr sz="1100">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sz="1100">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 sz="1100">
                <a:solidFill>
                  <a:schemeClr val="dk1"/>
                </a:solidFill>
              </a:rPr>
              <a:t>A Claim has been made against you for the amount of $1,905,403.03, for your role and actions in Trespassing, Assault, Battery, Administering my Property without right, and for Slander against I, a man. You are only a public servant, nothing more, and are non-compliant with the Constitutions and Laws that bind you; and have exceeded the limited powers that we the People have delegated to you through the Constitution and Laws.</a:t>
            </a:r>
            <a:endParaRPr sz="1100">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sz="1100">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 sz="1100">
                <a:solidFill>
                  <a:schemeClr val="dk1"/>
                </a:solidFill>
              </a:rPr>
              <a:t>You have ten [10] days upon receipt to either rebut the Affidavit of Fact point-for-point, with your Affidavit or I will begin to proceed with Administrative, Civil, and Criminal remedies against </a:t>
            </a:r>
            <a:r>
              <a:rPr lang="en" sz="1100">
                <a:solidFill>
                  <a:srgbClr val="FF0000"/>
                </a:solidFill>
              </a:rPr>
              <a:t>Trespasser,</a:t>
            </a:r>
            <a:r>
              <a:rPr lang="en" sz="1100">
                <a:solidFill>
                  <a:schemeClr val="dk1"/>
                </a:solidFill>
              </a:rPr>
              <a:t> a man. Failure to rebut the Affidavit of Fact will result in the Trespasser’s tacit agreement and acquiescence that the facts set forth in it are true, correct, accurate, not misleading, and binding to the Trespasser. This will result in the execution of this Claim against </a:t>
            </a:r>
            <a:r>
              <a:rPr lang="en" sz="1100">
                <a:solidFill>
                  <a:srgbClr val="FF0000"/>
                </a:solidFill>
              </a:rPr>
              <a:t>Trespasser</a:t>
            </a:r>
            <a:r>
              <a:rPr lang="en" sz="1100">
                <a:solidFill>
                  <a:schemeClr val="dk1"/>
                </a:solidFill>
              </a:rPr>
              <a:t>, a man [Trespasser], and the unrebutted Affidavit of Fact being used against </a:t>
            </a:r>
            <a:r>
              <a:rPr lang="en" sz="1100">
                <a:solidFill>
                  <a:srgbClr val="FF0000"/>
                </a:solidFill>
              </a:rPr>
              <a:t>Trespasser</a:t>
            </a:r>
            <a:r>
              <a:rPr lang="en" sz="1100">
                <a:solidFill>
                  <a:schemeClr val="dk1"/>
                </a:solidFill>
              </a:rPr>
              <a:t>, a man [Trespasser], in future Civil and Criminal proceedings.</a:t>
            </a:r>
            <a:endParaRPr b="1" sz="2000">
              <a:solidFill>
                <a:schemeClr val="dk1"/>
              </a:solidFill>
            </a:endParaRPr>
          </a:p>
          <a:p>
            <a:pPr indent="0" lvl="0" marL="0" rtl="0" algn="l">
              <a:lnSpc>
                <a:spcPct val="115000"/>
              </a:lnSpc>
              <a:spcBef>
                <a:spcPts val="0"/>
              </a:spcBef>
              <a:spcAft>
                <a:spcPts val="0"/>
              </a:spcAft>
              <a:buNone/>
            </a:pPr>
            <a:r>
              <a:t/>
            </a:r>
            <a:endParaRPr sz="1000">
              <a:solidFill>
                <a:srgbClr val="FF0000"/>
              </a:solidFill>
            </a:endParaRPr>
          </a:p>
          <a:p>
            <a:pPr indent="0" lvl="0" marL="0" rtl="0" algn="l">
              <a:spcBef>
                <a:spcPts val="0"/>
              </a:spcBef>
              <a:spcAft>
                <a:spcPts val="0"/>
              </a:spcAft>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pic>
        <p:nvPicPr>
          <p:cNvPr id="147" name="Google Shape;147;p27"/>
          <p:cNvPicPr preferRelativeResize="0"/>
          <p:nvPr/>
        </p:nvPicPr>
        <p:blipFill>
          <a:blip r:embed="rId3">
            <a:alphaModFix/>
          </a:blip>
          <a:stretch>
            <a:fillRect/>
          </a:stretch>
        </p:blipFill>
        <p:spPr>
          <a:xfrm rot="-5399971">
            <a:off x="-1205652" y="1502096"/>
            <a:ext cx="4863577" cy="2151082"/>
          </a:xfrm>
          <a:prstGeom prst="rect">
            <a:avLst/>
          </a:prstGeom>
          <a:noFill/>
          <a:ln>
            <a:noFill/>
          </a:ln>
        </p:spPr>
      </p:pic>
      <p:sp>
        <p:nvSpPr>
          <p:cNvPr id="148" name="Google Shape;148;p27"/>
          <p:cNvSpPr txBox="1"/>
          <p:nvPr>
            <p:ph idx="1" type="subTitle"/>
          </p:nvPr>
        </p:nvSpPr>
        <p:spPr>
          <a:xfrm>
            <a:off x="2374675" y="1553897"/>
            <a:ext cx="6420000" cy="13104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sz="6600">
                <a:latin typeface="Georgia"/>
                <a:ea typeface="Georgia"/>
                <a:cs typeface="Georgia"/>
                <a:sym typeface="Georgia"/>
              </a:rPr>
              <a:t>Any Questions?</a:t>
            </a:r>
            <a:endParaRPr sz="6600">
              <a:latin typeface="Georgia"/>
              <a:ea typeface="Georgia"/>
              <a:cs typeface="Georgia"/>
              <a:sym typeface="Georgi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4"/>
          <p:cNvSpPr txBox="1"/>
          <p:nvPr>
            <p:ph idx="1" type="subTitle"/>
          </p:nvPr>
        </p:nvSpPr>
        <p:spPr>
          <a:xfrm>
            <a:off x="2393525" y="145854"/>
            <a:ext cx="64200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latin typeface="Georgia"/>
                <a:ea typeface="Georgia"/>
                <a:cs typeface="Georgia"/>
                <a:sym typeface="Georgia"/>
              </a:rPr>
              <a:t>First…..Something about Status.</a:t>
            </a:r>
            <a:endParaRPr>
              <a:latin typeface="Georgia"/>
              <a:ea typeface="Georgia"/>
              <a:cs typeface="Georgia"/>
              <a:sym typeface="Georgia"/>
            </a:endParaRPr>
          </a:p>
        </p:txBody>
      </p:sp>
      <p:pic>
        <p:nvPicPr>
          <p:cNvPr id="62" name="Google Shape;62;p14"/>
          <p:cNvPicPr preferRelativeResize="0"/>
          <p:nvPr/>
        </p:nvPicPr>
        <p:blipFill>
          <a:blip r:embed="rId3">
            <a:alphaModFix/>
          </a:blip>
          <a:stretch>
            <a:fillRect/>
          </a:stretch>
        </p:blipFill>
        <p:spPr>
          <a:xfrm rot="-5399971">
            <a:off x="-1205652" y="1502096"/>
            <a:ext cx="4863577" cy="2151082"/>
          </a:xfrm>
          <a:prstGeom prst="rect">
            <a:avLst/>
          </a:prstGeom>
          <a:noFill/>
          <a:ln>
            <a:noFill/>
          </a:ln>
        </p:spPr>
      </p:pic>
      <p:sp>
        <p:nvSpPr>
          <p:cNvPr id="63" name="Google Shape;63;p14"/>
          <p:cNvSpPr txBox="1"/>
          <p:nvPr/>
        </p:nvSpPr>
        <p:spPr>
          <a:xfrm>
            <a:off x="3099475" y="1112225"/>
            <a:ext cx="5614500" cy="1908600"/>
          </a:xfrm>
          <a:prstGeom prst="rect">
            <a:avLst/>
          </a:prstGeom>
          <a:noFill/>
          <a:ln>
            <a:noFill/>
          </a:ln>
        </p:spPr>
        <p:txBody>
          <a:bodyPr anchorCtr="0" anchor="t" bIns="91425" lIns="91425" spcFirstLastPara="1" rIns="91425" wrap="square" tIns="91425">
            <a:spAutoFit/>
          </a:bodyPr>
          <a:lstStyle/>
          <a:p>
            <a:pPr indent="-317500" lvl="0" marL="457200" rtl="0" algn="l">
              <a:spcBef>
                <a:spcPts val="0"/>
              </a:spcBef>
              <a:spcAft>
                <a:spcPts val="0"/>
              </a:spcAft>
              <a:buSzPts val="1400"/>
              <a:buChar char="●"/>
            </a:pPr>
            <a:r>
              <a:rPr lang="en"/>
              <a:t>Let’s talk about who is at the top of the Status food chain…</a:t>
            </a:r>
            <a:endParaRPr/>
          </a:p>
          <a:p>
            <a:pPr indent="-317500" lvl="1" marL="914400" rtl="0" algn="l">
              <a:spcBef>
                <a:spcPts val="0"/>
              </a:spcBef>
              <a:spcAft>
                <a:spcPts val="0"/>
              </a:spcAft>
              <a:buSzPts val="1400"/>
              <a:buChar char="○"/>
            </a:pPr>
            <a:r>
              <a:rPr lang="en"/>
              <a:t>1st: God/Creator</a:t>
            </a:r>
            <a:endParaRPr/>
          </a:p>
          <a:p>
            <a:pPr indent="-317500" lvl="1" marL="914400" rtl="0" algn="l">
              <a:spcBef>
                <a:spcPts val="0"/>
              </a:spcBef>
              <a:spcAft>
                <a:spcPts val="0"/>
              </a:spcAft>
              <a:buSzPts val="1400"/>
              <a:buChar char="○"/>
            </a:pPr>
            <a:r>
              <a:rPr lang="en"/>
              <a:t>2nd: Man/Woman - All Men/Women are created equal</a:t>
            </a:r>
            <a:endParaRPr/>
          </a:p>
          <a:p>
            <a:pPr indent="-317500" lvl="1" marL="914400" rtl="0" algn="l">
              <a:spcBef>
                <a:spcPts val="0"/>
              </a:spcBef>
              <a:spcAft>
                <a:spcPts val="0"/>
              </a:spcAft>
              <a:buSzPts val="1400"/>
              <a:buChar char="○"/>
            </a:pPr>
            <a:r>
              <a:rPr lang="en"/>
              <a:t>3rd: Government - created by Man/Woman</a:t>
            </a:r>
            <a:endParaRPr/>
          </a:p>
          <a:p>
            <a:pPr indent="-317500" lvl="1" marL="914400" rtl="0" algn="l">
              <a:spcBef>
                <a:spcPts val="0"/>
              </a:spcBef>
              <a:spcAft>
                <a:spcPts val="0"/>
              </a:spcAft>
              <a:buSzPts val="1400"/>
              <a:buChar char="○"/>
            </a:pPr>
            <a:r>
              <a:rPr lang="en"/>
              <a:t>4th: Corporations - also created by Man/Woman</a:t>
            </a:r>
            <a:endParaRPr/>
          </a:p>
          <a:p>
            <a:pPr indent="-317500" lvl="1" marL="914400" rtl="0" algn="l">
              <a:spcBef>
                <a:spcPts val="0"/>
              </a:spcBef>
              <a:spcAft>
                <a:spcPts val="0"/>
              </a:spcAft>
              <a:buSzPts val="1400"/>
              <a:buChar char="○"/>
            </a:pPr>
            <a:r>
              <a:rPr lang="en"/>
              <a:t>5th: Titles of ANY kind - Judge, Attorney, Defendant, Plaintiff, Police Officer, Clerk of the Court, Governor, Lt. Governor, Taxpayer, Resident, Citizen, etc……...</a:t>
            </a:r>
            <a:endParaRPr/>
          </a:p>
        </p:txBody>
      </p:sp>
      <p:sp>
        <p:nvSpPr>
          <p:cNvPr id="64" name="Google Shape;64;p14"/>
          <p:cNvSpPr txBox="1"/>
          <p:nvPr>
            <p:ph idx="1" type="subTitle"/>
          </p:nvPr>
        </p:nvSpPr>
        <p:spPr>
          <a:xfrm>
            <a:off x="2393525" y="3381422"/>
            <a:ext cx="6420000" cy="1310400"/>
          </a:xfrm>
          <a:prstGeom prst="rect">
            <a:avLst/>
          </a:prstGeom>
        </p:spPr>
        <p:txBody>
          <a:bodyPr anchorCtr="0" anchor="t" bIns="91425" lIns="91425" spcFirstLastPara="1" rIns="91425" wrap="square" tIns="91425">
            <a:normAutofit lnSpcReduction="20000"/>
          </a:bodyPr>
          <a:lstStyle/>
          <a:p>
            <a:pPr indent="0" lvl="0" marL="0" rtl="0" algn="ctr">
              <a:spcBef>
                <a:spcPts val="0"/>
              </a:spcBef>
              <a:spcAft>
                <a:spcPts val="0"/>
              </a:spcAft>
              <a:buNone/>
            </a:pPr>
            <a:r>
              <a:rPr lang="en">
                <a:latin typeface="Georgia"/>
                <a:ea typeface="Georgia"/>
                <a:cs typeface="Georgia"/>
                <a:sym typeface="Georgia"/>
              </a:rPr>
              <a:t>This is why we must NEVER relinquish our status as a Man or Woman. PERIOD.</a:t>
            </a:r>
            <a:endParaRPr>
              <a:latin typeface="Georgia"/>
              <a:ea typeface="Georgia"/>
              <a:cs typeface="Georgia"/>
              <a:sym typeface="Georgi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pic>
        <p:nvPicPr>
          <p:cNvPr id="69" name="Google Shape;69;p15"/>
          <p:cNvPicPr preferRelativeResize="0"/>
          <p:nvPr/>
        </p:nvPicPr>
        <p:blipFill>
          <a:blip r:embed="rId3">
            <a:alphaModFix/>
          </a:blip>
          <a:stretch>
            <a:fillRect/>
          </a:stretch>
        </p:blipFill>
        <p:spPr>
          <a:xfrm rot="-5399971">
            <a:off x="-1205652" y="1502096"/>
            <a:ext cx="4863577" cy="2151082"/>
          </a:xfrm>
          <a:prstGeom prst="rect">
            <a:avLst/>
          </a:prstGeom>
          <a:noFill/>
          <a:ln>
            <a:noFill/>
          </a:ln>
        </p:spPr>
      </p:pic>
      <p:sp>
        <p:nvSpPr>
          <p:cNvPr id="70" name="Google Shape;70;p15"/>
          <p:cNvSpPr txBox="1"/>
          <p:nvPr/>
        </p:nvSpPr>
        <p:spPr>
          <a:xfrm>
            <a:off x="2496575" y="145850"/>
            <a:ext cx="6490500" cy="4710000"/>
          </a:xfrm>
          <a:prstGeom prst="rect">
            <a:avLst/>
          </a:prstGeom>
          <a:noFill/>
          <a:ln>
            <a:noFill/>
          </a:ln>
        </p:spPr>
        <p:txBody>
          <a:bodyPr anchorCtr="0" anchor="t" bIns="91425" lIns="91425" spcFirstLastPara="1" rIns="91425" wrap="square" tIns="91425">
            <a:spAutoFit/>
          </a:bodyPr>
          <a:lstStyle/>
          <a:p>
            <a:pPr indent="-317500" lvl="0" marL="457200" rtl="0" algn="l">
              <a:spcBef>
                <a:spcPts val="0"/>
              </a:spcBef>
              <a:spcAft>
                <a:spcPts val="0"/>
              </a:spcAft>
              <a:buSzPts val="1400"/>
              <a:buChar char="●"/>
            </a:pPr>
            <a:r>
              <a:rPr lang="en"/>
              <a:t>IT ALL COMES DOWN TO </a:t>
            </a:r>
            <a:r>
              <a:rPr lang="en"/>
              <a:t>JURISDICTION</a:t>
            </a:r>
            <a:endParaRPr/>
          </a:p>
          <a:p>
            <a:pPr indent="-317500" lvl="1" marL="914400" rtl="0" algn="l">
              <a:spcBef>
                <a:spcPts val="0"/>
              </a:spcBef>
              <a:spcAft>
                <a:spcPts val="0"/>
              </a:spcAft>
              <a:buSzPts val="1400"/>
              <a:buChar char="○"/>
            </a:pPr>
            <a:r>
              <a:rPr lang="en"/>
              <a:t>If you accept the lower title, you now fall under their jurisdiction, and more importantly, you WAIVE YOUR CONSTITUTIONALLY GUARANTEED RIGHTS!</a:t>
            </a:r>
            <a:endParaRPr/>
          </a:p>
          <a:p>
            <a:pPr indent="0" lvl="0" marL="0" rtl="0" algn="l">
              <a:spcBef>
                <a:spcPts val="0"/>
              </a:spcBef>
              <a:spcAft>
                <a:spcPts val="0"/>
              </a:spcAft>
              <a:buNone/>
            </a:pPr>
            <a:r>
              <a:t/>
            </a:r>
            <a:endParaRPr/>
          </a:p>
          <a:p>
            <a:pPr indent="-317500" lvl="0" marL="457200" rtl="0" algn="l">
              <a:spcBef>
                <a:spcPts val="0"/>
              </a:spcBef>
              <a:spcAft>
                <a:spcPts val="0"/>
              </a:spcAft>
              <a:buSzPts val="1400"/>
              <a:buChar char="●"/>
            </a:pPr>
            <a:r>
              <a:rPr lang="en"/>
              <a:t>LAWS, STATUES, CODES, AND ORDINANCES</a:t>
            </a:r>
            <a:endParaRPr/>
          </a:p>
          <a:p>
            <a:pPr indent="-317500" lvl="1" marL="914400" rtl="0" algn="l">
              <a:spcBef>
                <a:spcPts val="0"/>
              </a:spcBef>
              <a:spcAft>
                <a:spcPts val="0"/>
              </a:spcAft>
              <a:buSzPts val="1400"/>
              <a:buChar char="○"/>
            </a:pPr>
            <a:r>
              <a:rPr lang="en"/>
              <a:t>These do not apply to a man or women, only residents, citizens, drivers of motor vehicles and so on.</a:t>
            </a:r>
            <a:endParaRPr/>
          </a:p>
          <a:p>
            <a:pPr indent="-317500" lvl="1" marL="914400" rtl="0" algn="l">
              <a:spcBef>
                <a:spcPts val="0"/>
              </a:spcBef>
              <a:spcAft>
                <a:spcPts val="0"/>
              </a:spcAft>
              <a:buSzPts val="1400"/>
              <a:buChar char="○"/>
            </a:pPr>
            <a:r>
              <a:rPr lang="en"/>
              <a:t>This is why you are issued a citation for a moving violation because this is a CODE violation, NOT A CRIME. No victim, no crime.</a:t>
            </a:r>
            <a:endParaRPr/>
          </a:p>
          <a:p>
            <a:pPr indent="0" lvl="0" marL="0" rtl="0" algn="l">
              <a:spcBef>
                <a:spcPts val="0"/>
              </a:spcBef>
              <a:spcAft>
                <a:spcPts val="0"/>
              </a:spcAft>
              <a:buNone/>
            </a:pPr>
            <a:r>
              <a:t/>
            </a:r>
            <a:endParaRPr/>
          </a:p>
          <a:p>
            <a:pPr indent="-317500" lvl="0" marL="457200" rtl="0" algn="l">
              <a:spcBef>
                <a:spcPts val="0"/>
              </a:spcBef>
              <a:spcAft>
                <a:spcPts val="0"/>
              </a:spcAft>
              <a:buSzPts val="1400"/>
              <a:buChar char="●"/>
            </a:pPr>
            <a:r>
              <a:rPr lang="en"/>
              <a:t>THE STATE OF UTAH, THE COUNTY OF SALT LAKE, OR UTAH, SUMMIT, THE CITY OF SALT LAKE, OR PROVO, OR OGDEN</a:t>
            </a:r>
            <a:endParaRPr/>
          </a:p>
          <a:p>
            <a:pPr indent="-317500" lvl="1" marL="914400" rtl="0" algn="l">
              <a:spcBef>
                <a:spcPts val="0"/>
              </a:spcBef>
              <a:spcAft>
                <a:spcPts val="0"/>
              </a:spcAft>
              <a:buSzPts val="1400"/>
              <a:buChar char="○"/>
            </a:pPr>
            <a:r>
              <a:rPr lang="en"/>
              <a:t>These are NOT government bodies, they are corporations with Dunn &amp; Bradstreet numbers. They are FOR profit organizations.</a:t>
            </a:r>
            <a:endParaRPr/>
          </a:p>
          <a:p>
            <a:pPr indent="-317500" lvl="1" marL="914400" rtl="0" algn="l">
              <a:spcBef>
                <a:spcPts val="0"/>
              </a:spcBef>
              <a:spcAft>
                <a:spcPts val="0"/>
              </a:spcAft>
              <a:buSzPts val="1400"/>
              <a:buChar char="○"/>
            </a:pPr>
            <a:r>
              <a:rPr lang="en"/>
              <a:t>The only way these </a:t>
            </a:r>
            <a:r>
              <a:rPr lang="en"/>
              <a:t>corporations</a:t>
            </a:r>
            <a:r>
              <a:rPr lang="en"/>
              <a:t> </a:t>
            </a:r>
            <a:r>
              <a:rPr lang="en"/>
              <a:t>retain jurisdiction over us, WE THE PEOPLE, is if we accept the title they give us. Resident, citizen, person, individual, taxpayer and so on.</a:t>
            </a:r>
            <a:endParaRPr/>
          </a:p>
          <a:p>
            <a:pPr indent="0" lvl="0" marL="0" rtl="0" algn="l">
              <a:spcBef>
                <a:spcPts val="0"/>
              </a:spcBef>
              <a:spcAft>
                <a:spcPts val="0"/>
              </a:spcAft>
              <a:buNone/>
            </a:pPr>
            <a:r>
              <a:t/>
            </a:r>
            <a:endParaRPr/>
          </a:p>
          <a:p>
            <a:pPr indent="-317500" lvl="0" marL="457200" rtl="0" algn="l">
              <a:spcBef>
                <a:spcPts val="0"/>
              </a:spcBef>
              <a:spcAft>
                <a:spcPts val="0"/>
              </a:spcAft>
              <a:buSzPts val="1400"/>
              <a:buChar char="●"/>
            </a:pPr>
            <a:r>
              <a:rPr lang="en"/>
              <a:t>PEOPLE IN THE GOVERNMENT CANNOT MANDATE YOUR RIGHTS AWAY! (but they can if you consent to it!)</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6"/>
          <p:cNvSpPr txBox="1"/>
          <p:nvPr>
            <p:ph idx="1" type="subTitle"/>
          </p:nvPr>
        </p:nvSpPr>
        <p:spPr>
          <a:xfrm>
            <a:off x="2393525" y="456729"/>
            <a:ext cx="64200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latin typeface="Georgia"/>
                <a:ea typeface="Georgia"/>
                <a:cs typeface="Georgia"/>
                <a:sym typeface="Georgia"/>
              </a:rPr>
              <a:t>THE GOLDEN RULE:</a:t>
            </a:r>
            <a:endParaRPr>
              <a:latin typeface="Georgia"/>
              <a:ea typeface="Georgia"/>
              <a:cs typeface="Georgia"/>
              <a:sym typeface="Georgia"/>
            </a:endParaRPr>
          </a:p>
        </p:txBody>
      </p:sp>
      <p:pic>
        <p:nvPicPr>
          <p:cNvPr id="76" name="Google Shape;76;p16"/>
          <p:cNvPicPr preferRelativeResize="0"/>
          <p:nvPr/>
        </p:nvPicPr>
        <p:blipFill>
          <a:blip r:embed="rId3">
            <a:alphaModFix/>
          </a:blip>
          <a:stretch>
            <a:fillRect/>
          </a:stretch>
        </p:blipFill>
        <p:spPr>
          <a:xfrm rot="-5399971">
            <a:off x="-1205652" y="1502096"/>
            <a:ext cx="4863577" cy="2151082"/>
          </a:xfrm>
          <a:prstGeom prst="rect">
            <a:avLst/>
          </a:prstGeom>
          <a:noFill/>
          <a:ln>
            <a:noFill/>
          </a:ln>
        </p:spPr>
      </p:pic>
      <p:sp>
        <p:nvSpPr>
          <p:cNvPr id="77" name="Google Shape;77;p16"/>
          <p:cNvSpPr txBox="1"/>
          <p:nvPr/>
        </p:nvSpPr>
        <p:spPr>
          <a:xfrm>
            <a:off x="2393525" y="1805938"/>
            <a:ext cx="6420000" cy="7080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3400"/>
              <a:t>Do no harm to your fellow man.</a:t>
            </a:r>
            <a:endParaRPr sz="34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pic>
        <p:nvPicPr>
          <p:cNvPr id="82" name="Google Shape;82;p17"/>
          <p:cNvPicPr preferRelativeResize="0"/>
          <p:nvPr/>
        </p:nvPicPr>
        <p:blipFill>
          <a:blip r:embed="rId3">
            <a:alphaModFix/>
          </a:blip>
          <a:stretch>
            <a:fillRect/>
          </a:stretch>
        </p:blipFill>
        <p:spPr>
          <a:xfrm rot="-5399971">
            <a:off x="-1205652" y="1502096"/>
            <a:ext cx="4863577" cy="2151082"/>
          </a:xfrm>
          <a:prstGeom prst="rect">
            <a:avLst/>
          </a:prstGeom>
          <a:noFill/>
          <a:ln>
            <a:noFill/>
          </a:ln>
        </p:spPr>
      </p:pic>
      <p:sp>
        <p:nvSpPr>
          <p:cNvPr id="83" name="Google Shape;83;p17"/>
          <p:cNvSpPr txBox="1"/>
          <p:nvPr>
            <p:ph idx="1" type="subTitle"/>
          </p:nvPr>
        </p:nvSpPr>
        <p:spPr>
          <a:xfrm>
            <a:off x="2374675" y="1634260"/>
            <a:ext cx="6420000" cy="13104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latin typeface="Georgia"/>
                <a:ea typeface="Georgia"/>
                <a:cs typeface="Georgia"/>
                <a:sym typeface="Georgia"/>
              </a:rPr>
              <a:t>Ok, so what do we do when WE have been harmed?</a:t>
            </a:r>
            <a:endParaRPr>
              <a:latin typeface="Georgia"/>
              <a:ea typeface="Georgia"/>
              <a:cs typeface="Georgia"/>
              <a:sym typeface="Georgi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pic>
        <p:nvPicPr>
          <p:cNvPr id="88" name="Google Shape;88;p18"/>
          <p:cNvPicPr preferRelativeResize="0"/>
          <p:nvPr/>
        </p:nvPicPr>
        <p:blipFill>
          <a:blip r:embed="rId3">
            <a:alphaModFix/>
          </a:blip>
          <a:stretch>
            <a:fillRect/>
          </a:stretch>
        </p:blipFill>
        <p:spPr>
          <a:xfrm rot="-5399971">
            <a:off x="-1205652" y="1502096"/>
            <a:ext cx="4863577" cy="2151082"/>
          </a:xfrm>
          <a:prstGeom prst="rect">
            <a:avLst/>
          </a:prstGeom>
          <a:noFill/>
          <a:ln>
            <a:noFill/>
          </a:ln>
        </p:spPr>
      </p:pic>
      <p:sp>
        <p:nvSpPr>
          <p:cNvPr id="89" name="Google Shape;89;p18"/>
          <p:cNvSpPr txBox="1"/>
          <p:nvPr>
            <p:ph idx="1" type="subTitle"/>
          </p:nvPr>
        </p:nvSpPr>
        <p:spPr>
          <a:xfrm>
            <a:off x="2374675" y="1553897"/>
            <a:ext cx="6420000" cy="13104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latin typeface="Georgia"/>
                <a:ea typeface="Georgia"/>
                <a:cs typeface="Georgia"/>
                <a:sym typeface="Georgia"/>
              </a:rPr>
              <a:t>We serve the offending party with AFFIDAVITS</a:t>
            </a:r>
            <a:endParaRPr>
              <a:latin typeface="Georgia"/>
              <a:ea typeface="Georgia"/>
              <a:cs typeface="Georgia"/>
              <a:sym typeface="Georgi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pic>
        <p:nvPicPr>
          <p:cNvPr id="94" name="Google Shape;94;p19"/>
          <p:cNvPicPr preferRelativeResize="0"/>
          <p:nvPr/>
        </p:nvPicPr>
        <p:blipFill>
          <a:blip r:embed="rId3">
            <a:alphaModFix/>
          </a:blip>
          <a:stretch>
            <a:fillRect/>
          </a:stretch>
        </p:blipFill>
        <p:spPr>
          <a:xfrm rot="-5399971">
            <a:off x="-1205652" y="1502096"/>
            <a:ext cx="4863577" cy="2151082"/>
          </a:xfrm>
          <a:prstGeom prst="rect">
            <a:avLst/>
          </a:prstGeom>
          <a:noFill/>
          <a:ln>
            <a:noFill/>
          </a:ln>
        </p:spPr>
      </p:pic>
      <p:sp>
        <p:nvSpPr>
          <p:cNvPr id="95" name="Google Shape;95;p19"/>
          <p:cNvSpPr txBox="1"/>
          <p:nvPr>
            <p:ph idx="1" type="subTitle"/>
          </p:nvPr>
        </p:nvSpPr>
        <p:spPr>
          <a:xfrm>
            <a:off x="2431200" y="145849"/>
            <a:ext cx="6420000" cy="70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latin typeface="Georgia"/>
                <a:ea typeface="Georgia"/>
                <a:cs typeface="Georgia"/>
                <a:sym typeface="Georgia"/>
              </a:rPr>
              <a:t>What’s an AFFIDAVIT?</a:t>
            </a:r>
            <a:endParaRPr>
              <a:latin typeface="Georgia"/>
              <a:ea typeface="Georgia"/>
              <a:cs typeface="Georgia"/>
              <a:sym typeface="Georgia"/>
            </a:endParaRPr>
          </a:p>
        </p:txBody>
      </p:sp>
      <p:sp>
        <p:nvSpPr>
          <p:cNvPr id="96" name="Google Shape;96;p19"/>
          <p:cNvSpPr txBox="1"/>
          <p:nvPr>
            <p:ph idx="1" type="subTitle"/>
          </p:nvPr>
        </p:nvSpPr>
        <p:spPr>
          <a:xfrm>
            <a:off x="2374675" y="1634251"/>
            <a:ext cx="6420000" cy="2530200"/>
          </a:xfrm>
          <a:prstGeom prst="rect">
            <a:avLst/>
          </a:prstGeom>
        </p:spPr>
        <p:txBody>
          <a:bodyPr anchorCtr="0" anchor="t" bIns="91425" lIns="91425" spcFirstLastPara="1" rIns="91425" wrap="square" tIns="91425">
            <a:normAutofit fontScale="85000" lnSpcReduction="20000"/>
          </a:bodyPr>
          <a:lstStyle/>
          <a:p>
            <a:pPr indent="0" lvl="0" marL="0" rtl="0" algn="ctr">
              <a:spcBef>
                <a:spcPts val="0"/>
              </a:spcBef>
              <a:spcAft>
                <a:spcPts val="0"/>
              </a:spcAft>
              <a:buNone/>
            </a:pPr>
            <a:r>
              <a:rPr lang="en">
                <a:latin typeface="Georgia"/>
                <a:ea typeface="Georgia"/>
                <a:cs typeface="Georgia"/>
                <a:sym typeface="Georgia"/>
              </a:rPr>
              <a:t>Simply put, an affidavit is out of court sworn testimony. Think of this being the same as if you were called to the witness stand, raised your right hand and said “I swear to tell the truth, the whole truth, and nothing but the truth, so help me God.”</a:t>
            </a:r>
            <a:endParaRPr>
              <a:latin typeface="Georgia"/>
              <a:ea typeface="Georgia"/>
              <a:cs typeface="Georgia"/>
              <a:sym typeface="Georgia"/>
            </a:endParaRPr>
          </a:p>
          <a:p>
            <a:pPr indent="0" lvl="0" marL="0" rtl="0" algn="ctr">
              <a:spcBef>
                <a:spcPts val="0"/>
              </a:spcBef>
              <a:spcAft>
                <a:spcPts val="0"/>
              </a:spcAft>
              <a:buNone/>
            </a:pPr>
            <a:r>
              <a:t/>
            </a:r>
            <a:endParaRPr>
              <a:latin typeface="Georgia"/>
              <a:ea typeface="Georgia"/>
              <a:cs typeface="Georgia"/>
              <a:sym typeface="Georgia"/>
            </a:endParaRPr>
          </a:p>
          <a:p>
            <a:pPr indent="0" lvl="0" marL="0" rtl="0" algn="ctr">
              <a:spcBef>
                <a:spcPts val="0"/>
              </a:spcBef>
              <a:spcAft>
                <a:spcPts val="0"/>
              </a:spcAft>
              <a:buNone/>
            </a:pPr>
            <a:r>
              <a:t/>
            </a:r>
            <a:endParaRPr>
              <a:latin typeface="Georgia"/>
              <a:ea typeface="Georgia"/>
              <a:cs typeface="Georgia"/>
              <a:sym typeface="Georgia"/>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pic>
        <p:nvPicPr>
          <p:cNvPr id="101" name="Google Shape;101;p20"/>
          <p:cNvPicPr preferRelativeResize="0"/>
          <p:nvPr/>
        </p:nvPicPr>
        <p:blipFill>
          <a:blip r:embed="rId3">
            <a:alphaModFix/>
          </a:blip>
          <a:stretch>
            <a:fillRect/>
          </a:stretch>
        </p:blipFill>
        <p:spPr>
          <a:xfrm rot="-5399971">
            <a:off x="-1205652" y="1502096"/>
            <a:ext cx="4863577" cy="2151082"/>
          </a:xfrm>
          <a:prstGeom prst="rect">
            <a:avLst/>
          </a:prstGeom>
          <a:noFill/>
          <a:ln>
            <a:noFill/>
          </a:ln>
        </p:spPr>
      </p:pic>
      <p:sp>
        <p:nvSpPr>
          <p:cNvPr id="102" name="Google Shape;102;p20"/>
          <p:cNvSpPr txBox="1"/>
          <p:nvPr>
            <p:ph idx="1" type="subTitle"/>
          </p:nvPr>
        </p:nvSpPr>
        <p:spPr>
          <a:xfrm>
            <a:off x="2440625" y="145849"/>
            <a:ext cx="6420000" cy="6648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latin typeface="Georgia"/>
                <a:ea typeface="Georgia"/>
                <a:cs typeface="Georgia"/>
                <a:sym typeface="Georgia"/>
              </a:rPr>
              <a:t>The Affidavit Process:</a:t>
            </a:r>
            <a:endParaRPr>
              <a:latin typeface="Georgia"/>
              <a:ea typeface="Georgia"/>
              <a:cs typeface="Georgia"/>
              <a:sym typeface="Georgia"/>
            </a:endParaRPr>
          </a:p>
        </p:txBody>
      </p:sp>
      <p:sp>
        <p:nvSpPr>
          <p:cNvPr id="103" name="Google Shape;103;p20"/>
          <p:cNvSpPr txBox="1"/>
          <p:nvPr/>
        </p:nvSpPr>
        <p:spPr>
          <a:xfrm>
            <a:off x="2496575" y="876700"/>
            <a:ext cx="6490500" cy="2339700"/>
          </a:xfrm>
          <a:prstGeom prst="rect">
            <a:avLst/>
          </a:prstGeom>
          <a:noFill/>
          <a:ln>
            <a:noFill/>
          </a:ln>
        </p:spPr>
        <p:txBody>
          <a:bodyPr anchorCtr="0" anchor="t" bIns="91425" lIns="91425" spcFirstLastPara="1" rIns="91425" wrap="square" tIns="91425">
            <a:spAutoFit/>
          </a:bodyPr>
          <a:lstStyle/>
          <a:p>
            <a:pPr indent="-317500" lvl="0" marL="457200" rtl="0" algn="l">
              <a:spcBef>
                <a:spcPts val="0"/>
              </a:spcBef>
              <a:spcAft>
                <a:spcPts val="0"/>
              </a:spcAft>
              <a:buSzPts val="1400"/>
              <a:buChar char="●"/>
            </a:pPr>
            <a:r>
              <a:rPr lang="en"/>
              <a:t>STEP 1: </a:t>
            </a:r>
            <a:endParaRPr/>
          </a:p>
          <a:p>
            <a:pPr indent="-317500" lvl="1" marL="914400" rtl="0" algn="l">
              <a:spcBef>
                <a:spcPts val="0"/>
              </a:spcBef>
              <a:spcAft>
                <a:spcPts val="0"/>
              </a:spcAft>
              <a:buSzPts val="1400"/>
              <a:buChar char="○"/>
            </a:pPr>
            <a:r>
              <a:rPr lang="en"/>
              <a:t>Serve the offending party with an Affidavit of Status, an Affidavit of Fact, and a Notice of Claim</a:t>
            </a:r>
            <a:endParaRPr/>
          </a:p>
          <a:p>
            <a:pPr indent="-317500" lvl="0" marL="457200" rtl="0" algn="l">
              <a:spcBef>
                <a:spcPts val="0"/>
              </a:spcBef>
              <a:spcAft>
                <a:spcPts val="0"/>
              </a:spcAft>
              <a:buSzPts val="1400"/>
              <a:buChar char="●"/>
            </a:pPr>
            <a:r>
              <a:rPr lang="en"/>
              <a:t>STEP 2:</a:t>
            </a:r>
            <a:endParaRPr/>
          </a:p>
          <a:p>
            <a:pPr indent="-317500" lvl="1" marL="914400" rtl="0" algn="l">
              <a:spcBef>
                <a:spcPts val="0"/>
              </a:spcBef>
              <a:spcAft>
                <a:spcPts val="0"/>
              </a:spcAft>
              <a:buSzPts val="1400"/>
              <a:buChar char="○"/>
            </a:pPr>
            <a:r>
              <a:rPr lang="en"/>
              <a:t>File State and Federal criminal complaints with your local county District Attorney, the state Attorney General, and the U.S. Attorney General</a:t>
            </a:r>
            <a:endParaRPr/>
          </a:p>
          <a:p>
            <a:pPr indent="-317500" lvl="0" marL="457200" rtl="0" algn="l">
              <a:spcBef>
                <a:spcPts val="0"/>
              </a:spcBef>
              <a:spcAft>
                <a:spcPts val="0"/>
              </a:spcAft>
              <a:buSzPts val="1400"/>
              <a:buChar char="●"/>
            </a:pPr>
            <a:r>
              <a:rPr lang="en"/>
              <a:t>STEP 3:</a:t>
            </a:r>
            <a:endParaRPr/>
          </a:p>
          <a:p>
            <a:pPr indent="-317500" lvl="1" marL="914400" rtl="0" algn="l">
              <a:spcBef>
                <a:spcPts val="0"/>
              </a:spcBef>
              <a:spcAft>
                <a:spcPts val="0"/>
              </a:spcAft>
              <a:buSzPts val="1400"/>
              <a:buChar char="○"/>
            </a:pPr>
            <a:r>
              <a:rPr lang="en"/>
              <a:t>File a court case in Federal Court under Title 42, section 1983 - Deprivation of Rights lawsuit</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pic>
        <p:nvPicPr>
          <p:cNvPr id="108" name="Google Shape;108;p21"/>
          <p:cNvPicPr preferRelativeResize="0"/>
          <p:nvPr/>
        </p:nvPicPr>
        <p:blipFill>
          <a:blip r:embed="rId3">
            <a:alphaModFix/>
          </a:blip>
          <a:stretch>
            <a:fillRect/>
          </a:stretch>
        </p:blipFill>
        <p:spPr>
          <a:xfrm rot="-5399971">
            <a:off x="-1205652" y="1502096"/>
            <a:ext cx="4863577" cy="2151082"/>
          </a:xfrm>
          <a:prstGeom prst="rect">
            <a:avLst/>
          </a:prstGeom>
          <a:noFill/>
          <a:ln>
            <a:noFill/>
          </a:ln>
        </p:spPr>
      </p:pic>
      <p:sp>
        <p:nvSpPr>
          <p:cNvPr id="109" name="Google Shape;109;p21"/>
          <p:cNvSpPr txBox="1"/>
          <p:nvPr>
            <p:ph idx="1" type="subTitle"/>
          </p:nvPr>
        </p:nvSpPr>
        <p:spPr>
          <a:xfrm>
            <a:off x="2440625" y="145849"/>
            <a:ext cx="6420000" cy="6648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latin typeface="Georgia"/>
                <a:ea typeface="Georgia"/>
                <a:cs typeface="Georgia"/>
                <a:sym typeface="Georgia"/>
              </a:rPr>
              <a:t>The Affidavit of Status: I, Man/Woman </a:t>
            </a:r>
            <a:endParaRPr>
              <a:latin typeface="Georgia"/>
              <a:ea typeface="Georgia"/>
              <a:cs typeface="Georgia"/>
              <a:sym typeface="Georgia"/>
            </a:endParaRPr>
          </a:p>
        </p:txBody>
      </p:sp>
      <p:sp>
        <p:nvSpPr>
          <p:cNvPr id="110" name="Google Shape;110;p21"/>
          <p:cNvSpPr txBox="1"/>
          <p:nvPr/>
        </p:nvSpPr>
        <p:spPr>
          <a:xfrm>
            <a:off x="2788600" y="1573800"/>
            <a:ext cx="5840700" cy="2016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700"/>
              <a:t>“</a:t>
            </a:r>
            <a:r>
              <a:rPr i="1" lang="en" sz="1700"/>
              <a:t>This </a:t>
            </a:r>
            <a:r>
              <a:rPr i="1" lang="en" sz="1700"/>
              <a:t>affidavit</a:t>
            </a:r>
            <a:r>
              <a:rPr i="1" lang="en" sz="1700"/>
              <a:t> puts it on record that we are asserting our status as a living man or woman, and NOT any of the titles that the people in government or corporations want us to assume. You will see that we write this affidavit in such a way that no one can rebut our statements. An </a:t>
            </a:r>
            <a:r>
              <a:rPr i="1" lang="en" sz="1700"/>
              <a:t>unrebutted</a:t>
            </a:r>
            <a:r>
              <a:rPr i="1" lang="en" sz="1700"/>
              <a:t> affidavit is truth in fact in a court of law once it has been entered as evidence.”</a:t>
            </a:r>
            <a:endParaRPr i="1" sz="1700"/>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